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4"/>
    <p:sldMasterId id="2147483693" r:id="rId5"/>
    <p:sldMasterId id="2147483694" r:id="rId6"/>
  </p:sldMasterIdLst>
  <p:notesMasterIdLst>
    <p:notesMasterId r:id="rId17"/>
  </p:notesMasterIdLst>
  <p:sldIdLst>
    <p:sldId id="256" r:id="rId7"/>
    <p:sldId id="257" r:id="rId8"/>
    <p:sldId id="263" r:id="rId9"/>
    <p:sldId id="258" r:id="rId10"/>
    <p:sldId id="259" r:id="rId11"/>
    <p:sldId id="261" r:id="rId12"/>
    <p:sldId id="265" r:id="rId13"/>
    <p:sldId id="266" r:id="rId14"/>
    <p:sldId id="267" r:id="rId15"/>
    <p:sldId id="268" r:id="rId16"/>
  </p:sldIdLst>
  <p:sldSz cx="9144000" cy="5143500" type="screen16x9"/>
  <p:notesSz cx="6858000" cy="9144000"/>
  <p:embeddedFontLst>
    <p:embeddedFont>
      <p:font typeface="Dosis" panose="020B0604020202020204" charset="0"/>
      <p:regular r:id="rId18"/>
      <p:bold r:id="rId19"/>
    </p:embeddedFont>
    <p:embeddedFont>
      <p:font typeface="Roboto" panose="020B0604020202020204" charset="0"/>
      <p:regular r:id="rId20"/>
      <p:bold r:id="rId21"/>
      <p:italic r:id="rId22"/>
      <p:boldItalic r:id="rId23"/>
    </p:embeddedFont>
    <p:embeddedFont>
      <p:font typeface="Roboto Black" panose="020B0604020202020204" charset="0"/>
      <p:bold r:id="rId24"/>
      <p:boldItalic r:id="rId25"/>
    </p:embeddedFont>
    <p:embeddedFont>
      <p:font typeface="Roboto Thin" panose="020B0604020202020204" charset="0"/>
      <p:regular r:id="rId26"/>
      <p:bold r:id="rId27"/>
      <p:italic r:id="rId28"/>
      <p:boldItalic r:id="rId29"/>
    </p:embeddedFont>
    <p:embeddedFont>
      <p:font typeface="Segoe UI" panose="020B0502040204020203"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D1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09"/>
  </p:normalViewPr>
  <p:slideViewPr>
    <p:cSldViewPr snapToGrid="0">
      <p:cViewPr varScale="1">
        <p:scale>
          <a:sx n="142" d="100"/>
          <a:sy n="142" d="100"/>
        </p:scale>
        <p:origin x="714" y="1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customXml" Target="../customXml/item3.xml"/><Relationship Id="rId21" Type="http://schemas.openxmlformats.org/officeDocument/2006/relationships/font" Target="fonts/font4.fntdata"/><Relationship Id="rId34"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Ritter" userId="3f8cb822-9ff0-4800-a737-fc1b35e33220" providerId="ADAL" clId="{BC455341-3E34-49CA-9067-B2E380AD1E0A}"/>
    <pc:docChg chg="modSld">
      <pc:chgData name="Ben Ritter" userId="3f8cb822-9ff0-4800-a737-fc1b35e33220" providerId="ADAL" clId="{BC455341-3E34-49CA-9067-B2E380AD1E0A}" dt="2021-02-26T18:29:12.631" v="38" actId="20577"/>
      <pc:docMkLst>
        <pc:docMk/>
      </pc:docMkLst>
      <pc:sldChg chg="modSp mod">
        <pc:chgData name="Ben Ritter" userId="3f8cb822-9ff0-4800-a737-fc1b35e33220" providerId="ADAL" clId="{BC455341-3E34-49CA-9067-B2E380AD1E0A}" dt="2021-02-26T18:28:36.164" v="34" actId="20577"/>
        <pc:sldMkLst>
          <pc:docMk/>
          <pc:sldMk cId="1224876773" sldId="266"/>
        </pc:sldMkLst>
        <pc:spChg chg="mod">
          <ac:chgData name="Ben Ritter" userId="3f8cb822-9ff0-4800-a737-fc1b35e33220" providerId="ADAL" clId="{BC455341-3E34-49CA-9067-B2E380AD1E0A}" dt="2021-02-26T18:28:36.164" v="34" actId="20577"/>
          <ac:spMkLst>
            <pc:docMk/>
            <pc:sldMk cId="1224876773" sldId="266"/>
            <ac:spMk id="323" creationId="{00000000-0000-0000-0000-000000000000}"/>
          </ac:spMkLst>
        </pc:spChg>
      </pc:sldChg>
      <pc:sldChg chg="modSp mod">
        <pc:chgData name="Ben Ritter" userId="3f8cb822-9ff0-4800-a737-fc1b35e33220" providerId="ADAL" clId="{BC455341-3E34-49CA-9067-B2E380AD1E0A}" dt="2021-02-26T18:29:12.631" v="38" actId="20577"/>
        <pc:sldMkLst>
          <pc:docMk/>
          <pc:sldMk cId="222649579" sldId="267"/>
        </pc:sldMkLst>
        <pc:spChg chg="mod">
          <ac:chgData name="Ben Ritter" userId="3f8cb822-9ff0-4800-a737-fc1b35e33220" providerId="ADAL" clId="{BC455341-3E34-49CA-9067-B2E380AD1E0A}" dt="2021-02-26T18:29:12.631" v="38" actId="20577"/>
          <ac:spMkLst>
            <pc:docMk/>
            <pc:sldMk cId="222649579" sldId="267"/>
            <ac:spMk id="323" creationId="{00000000-0000-0000-0000-000000000000}"/>
          </ac:spMkLst>
        </pc:spChg>
      </pc:sldChg>
      <pc:sldChg chg="modSp mod">
        <pc:chgData name="Ben Ritter" userId="3f8cb822-9ff0-4800-a737-fc1b35e33220" providerId="ADAL" clId="{BC455341-3E34-49CA-9067-B2E380AD1E0A}" dt="2021-02-26T18:26:24.976" v="12" actId="20577"/>
        <pc:sldMkLst>
          <pc:docMk/>
          <pc:sldMk cId="3867672918" sldId="268"/>
        </pc:sldMkLst>
        <pc:spChg chg="mod">
          <ac:chgData name="Ben Ritter" userId="3f8cb822-9ff0-4800-a737-fc1b35e33220" providerId="ADAL" clId="{BC455341-3E34-49CA-9067-B2E380AD1E0A}" dt="2021-02-26T18:26:24.976" v="12" actId="20577"/>
          <ac:spMkLst>
            <pc:docMk/>
            <pc:sldMk cId="3867672918" sldId="268"/>
            <ac:spMk id="323" creationId="{00000000-0000-0000-0000-000000000000}"/>
          </ac:spMkLst>
        </pc:spChg>
      </pc:sldChg>
    </pc:docChg>
  </pc:docChgLst>
</pc:chgInfo>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0" name="Shape 2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344207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677285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1651339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704143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SQL Project Templates</a:t>
            </a:r>
            <a:endParaRPr b="1" dirty="0">
              <a:solidFill>
                <a:srgbClr val="295269"/>
              </a:solidFill>
              <a:latin typeface="Roboto"/>
              <a:ea typeface="Roboto"/>
              <a:cs typeface="Roboto"/>
              <a:sym typeface="Roboto"/>
            </a:endParaRPr>
          </a:p>
        </p:txBody>
      </p:sp>
      <p:sp>
        <p:nvSpPr>
          <p:cNvPr id="293" name="Shape 293"/>
          <p:cNvSpPr txBox="1"/>
          <p:nvPr/>
        </p:nvSpPr>
        <p:spPr>
          <a:xfrm>
            <a:off x="311700" y="1265275"/>
            <a:ext cx="8061300" cy="3256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100"/>
              </a:spcBef>
              <a:spcAft>
                <a:spcPts val="0"/>
              </a:spcAft>
              <a:buNone/>
            </a:pPr>
            <a:r>
              <a:rPr lang="en" sz="2400" dirty="0">
                <a:solidFill>
                  <a:srgbClr val="222222"/>
                </a:solidFill>
                <a:highlight>
                  <a:srgbClr val="FFFFFF"/>
                </a:highlight>
                <a:latin typeface="Roboto"/>
                <a:ea typeface="Roboto"/>
                <a:cs typeface="Roboto"/>
                <a:sym typeface="Roboto"/>
              </a:rPr>
              <a:t>You can use these templates in the project presentation for Analyze Data with SQL!</a:t>
            </a:r>
            <a:endParaRPr sz="2400" dirty="0">
              <a:solidFill>
                <a:srgbClr val="222222"/>
              </a:solidFill>
              <a:highlight>
                <a:srgbClr val="FFFFFF"/>
              </a:highlight>
              <a:latin typeface="Roboto"/>
              <a:ea typeface="Roboto"/>
              <a:cs typeface="Roboto"/>
              <a:sym typeface="Roboto"/>
            </a:endParaRPr>
          </a:p>
          <a:p>
            <a:pPr marL="0" marR="0" lvl="0" indent="0" algn="l" rtl="0">
              <a:lnSpc>
                <a:spcPct val="115000"/>
              </a:lnSpc>
              <a:spcBef>
                <a:spcPts val="1100"/>
              </a:spcBef>
              <a:spcAft>
                <a:spcPts val="0"/>
              </a:spcAft>
              <a:buNone/>
            </a:pPr>
            <a:endParaRPr sz="2400" dirty="0">
              <a:solidFill>
                <a:srgbClr val="222222"/>
              </a:solidFill>
              <a:highlight>
                <a:srgbClr val="FFFFFF"/>
              </a:highlight>
              <a:latin typeface="Roboto"/>
              <a:ea typeface="Roboto"/>
              <a:cs typeface="Roboto"/>
              <a:sym typeface="Roboto"/>
            </a:endParaRPr>
          </a:p>
          <a:p>
            <a:pPr marL="0" marR="0" lvl="0" indent="0" algn="l" rtl="0">
              <a:lnSpc>
                <a:spcPct val="115000"/>
              </a:lnSpc>
              <a:spcBef>
                <a:spcPts val="1100"/>
              </a:spcBef>
              <a:spcAft>
                <a:spcPts val="1100"/>
              </a:spcAft>
              <a:buNone/>
            </a:pPr>
            <a:r>
              <a:rPr lang="en" sz="2400" dirty="0">
                <a:solidFill>
                  <a:srgbClr val="222222"/>
                </a:solidFill>
                <a:highlight>
                  <a:srgbClr val="FFFFFF"/>
                </a:highlight>
                <a:latin typeface="Roboto"/>
                <a:ea typeface="Roboto"/>
                <a:cs typeface="Roboto"/>
                <a:sym typeface="Roboto"/>
              </a:rPr>
              <a:t>Copy the ones you'd like to use and write your own content.</a:t>
            </a: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00725" y="-239206"/>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000" b="1" dirty="0">
                <a:solidFill>
                  <a:srgbClr val="295269"/>
                </a:solidFill>
                <a:latin typeface="Roboto"/>
                <a:ea typeface="Roboto"/>
                <a:cs typeface="Roboto"/>
                <a:sym typeface="Roboto"/>
              </a:rPr>
              <a:t>Key Findings (continued)</a:t>
            </a:r>
          </a:p>
        </p:txBody>
      </p:sp>
      <p:sp>
        <p:nvSpPr>
          <p:cNvPr id="323" name="Shape 323"/>
          <p:cNvSpPr txBox="1"/>
          <p:nvPr/>
        </p:nvSpPr>
        <p:spPr>
          <a:xfrm>
            <a:off x="5439334" y="598394"/>
            <a:ext cx="3311539" cy="3885528"/>
          </a:xfrm>
          <a:prstGeom prst="rect">
            <a:avLst/>
          </a:prstGeom>
          <a:solidFill>
            <a:srgbClr val="D3D1E1"/>
          </a:solid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1000" dirty="0">
                <a:latin typeface="Courier New"/>
                <a:ea typeface="Courier New"/>
                <a:cs typeface="Courier New"/>
                <a:sym typeface="Courier New"/>
              </a:rPr>
              <a:t>WITH </a:t>
            </a:r>
            <a:r>
              <a:rPr lang="en-US" sz="1000" dirty="0" err="1">
                <a:latin typeface="Courier New"/>
                <a:ea typeface="Courier New"/>
                <a:cs typeface="Courier New"/>
                <a:sym typeface="Courier New"/>
              </a:rPr>
              <a:t>qa</a:t>
            </a:r>
            <a:r>
              <a:rPr lang="en-US" sz="1000" dirty="0">
                <a:latin typeface="Courier New"/>
                <a:ea typeface="Courier New"/>
                <a:cs typeface="Courier New"/>
                <a:sym typeface="Courier New"/>
              </a:rPr>
              <a:t> AS (</a:t>
            </a:r>
          </a:p>
          <a:p>
            <a:pPr marL="0" lvl="0" indent="0" rtl="0">
              <a:spcBef>
                <a:spcPts val="0"/>
              </a:spcBef>
              <a:spcAft>
                <a:spcPts val="0"/>
              </a:spcAft>
              <a:buNone/>
            </a:pPr>
            <a:r>
              <a:rPr lang="en-US" sz="1000" dirty="0">
                <a:latin typeface="Courier New"/>
                <a:ea typeface="Courier New"/>
                <a:cs typeface="Courier New"/>
                <a:sym typeface="Courier New"/>
              </a:rPr>
              <a:t>   SELECT * FROM quiz </a:t>
            </a:r>
          </a:p>
          <a:p>
            <a:pPr marL="0" lvl="0" indent="0" rtl="0">
              <a:spcBef>
                <a:spcPts val="0"/>
              </a:spcBef>
              <a:spcAft>
                <a:spcPts val="0"/>
              </a:spcAft>
              <a:buNone/>
            </a:pPr>
            <a:r>
              <a:rPr lang="en-US" sz="1000" dirty="0">
                <a:latin typeface="Courier New"/>
                <a:ea typeface="Courier New"/>
                <a:cs typeface="Courier New"/>
                <a:sym typeface="Courier New"/>
              </a:rPr>
              <a:t>   LEFT JOIN purchase </a:t>
            </a:r>
          </a:p>
          <a:p>
            <a:pPr marL="0" lvl="0" indent="0" rtl="0">
              <a:spcBef>
                <a:spcPts val="0"/>
              </a:spcBef>
              <a:spcAft>
                <a:spcPts val="0"/>
              </a:spcAft>
              <a:buNone/>
            </a:pPr>
            <a:r>
              <a:rPr lang="en-US" sz="1000" dirty="0">
                <a:latin typeface="Courier New"/>
                <a:ea typeface="Courier New"/>
                <a:cs typeface="Courier New"/>
                <a:sym typeface="Courier New"/>
              </a:rPr>
              <a:t>   ON </a:t>
            </a:r>
            <a:r>
              <a:rPr lang="en-US" sz="1000" dirty="0" err="1">
                <a:latin typeface="Courier New"/>
                <a:ea typeface="Courier New"/>
                <a:cs typeface="Courier New"/>
                <a:sym typeface="Courier New"/>
              </a:rPr>
              <a:t>quiz.user_id</a:t>
            </a:r>
            <a:r>
              <a:rPr lang="en-US" sz="1000" dirty="0">
                <a:latin typeface="Courier New"/>
                <a:ea typeface="Courier New"/>
                <a:cs typeface="Courier New"/>
                <a:sym typeface="Courier New"/>
              </a:rPr>
              <a:t> = </a:t>
            </a:r>
            <a:r>
              <a:rPr lang="en-US" sz="1000" dirty="0" err="1">
                <a:latin typeface="Courier New"/>
                <a:ea typeface="Courier New"/>
                <a:cs typeface="Courier New"/>
                <a:sym typeface="Courier New"/>
              </a:rPr>
              <a:t>purchase.user_id</a:t>
            </a:r>
            <a:r>
              <a:rPr lang="en-US" sz="1000" dirty="0">
                <a:latin typeface="Courier New"/>
                <a:ea typeface="Courier New"/>
                <a:cs typeface="Courier New"/>
                <a:sym typeface="Courier New"/>
              </a:rPr>
              <a:t>)</a:t>
            </a:r>
          </a:p>
          <a:p>
            <a:pPr marL="0" lvl="0" indent="0" rtl="0">
              <a:spcBef>
                <a:spcPts val="0"/>
              </a:spcBef>
              <a:spcAft>
                <a:spcPts val="0"/>
              </a:spcAft>
              <a:buNone/>
            </a:pPr>
            <a:r>
              <a:rPr lang="en-US" sz="1000" dirty="0">
                <a:latin typeface="Courier New"/>
                <a:ea typeface="Courier New"/>
                <a:cs typeface="Courier New"/>
                <a:sym typeface="Courier New"/>
              </a:rPr>
              <a:t>SELECT style, fit, COUNT(*) </a:t>
            </a:r>
          </a:p>
          <a:p>
            <a:pPr marL="0" lvl="0" indent="0" rtl="0">
              <a:spcBef>
                <a:spcPts val="0"/>
              </a:spcBef>
              <a:spcAft>
                <a:spcPts val="0"/>
              </a:spcAft>
              <a:buNone/>
            </a:pPr>
            <a:r>
              <a:rPr lang="en-US" sz="1000" dirty="0">
                <a:latin typeface="Courier New"/>
                <a:ea typeface="Courier New"/>
                <a:cs typeface="Courier New"/>
                <a:sym typeface="Courier New"/>
              </a:rPr>
              <a:t>FROM </a:t>
            </a:r>
            <a:r>
              <a:rPr lang="en-US" sz="1000" dirty="0" err="1">
                <a:latin typeface="Courier New"/>
                <a:ea typeface="Courier New"/>
                <a:cs typeface="Courier New"/>
                <a:sym typeface="Courier New"/>
              </a:rPr>
              <a:t>qa</a:t>
            </a:r>
            <a:endParaRPr lang="en-US" sz="1000" dirty="0">
              <a:latin typeface="Courier New"/>
              <a:ea typeface="Courier New"/>
              <a:cs typeface="Courier New"/>
              <a:sym typeface="Courier New"/>
            </a:endParaRPr>
          </a:p>
          <a:p>
            <a:pPr marL="0" lvl="0" indent="0" rtl="0">
              <a:spcBef>
                <a:spcPts val="0"/>
              </a:spcBef>
              <a:spcAft>
                <a:spcPts val="0"/>
              </a:spcAft>
              <a:buNone/>
            </a:pPr>
            <a:r>
              <a:rPr lang="en-US" sz="1000" dirty="0">
                <a:latin typeface="Courier New"/>
                <a:ea typeface="Courier New"/>
                <a:cs typeface="Courier New"/>
                <a:sym typeface="Courier New"/>
              </a:rPr>
              <a:t>WHERE </a:t>
            </a:r>
            <a:r>
              <a:rPr lang="en-US" sz="1000" dirty="0" err="1">
                <a:latin typeface="Courier New"/>
                <a:ea typeface="Courier New"/>
                <a:cs typeface="Courier New"/>
                <a:sym typeface="Courier New"/>
              </a:rPr>
              <a:t>product_id</a:t>
            </a:r>
            <a:r>
              <a:rPr lang="en-US" sz="1000" dirty="0">
                <a:latin typeface="Courier New"/>
                <a:ea typeface="Courier New"/>
                <a:cs typeface="Courier New"/>
                <a:sym typeface="Courier New"/>
              </a:rPr>
              <a:t> IS NULL</a:t>
            </a:r>
          </a:p>
          <a:p>
            <a:pPr marL="0" lvl="0" indent="0" rtl="0">
              <a:spcBef>
                <a:spcPts val="0"/>
              </a:spcBef>
              <a:spcAft>
                <a:spcPts val="0"/>
              </a:spcAft>
              <a:buNone/>
            </a:pPr>
            <a:r>
              <a:rPr lang="en-US" sz="1000" dirty="0">
                <a:latin typeface="Courier New"/>
                <a:ea typeface="Courier New"/>
                <a:cs typeface="Courier New"/>
                <a:sym typeface="Courier New"/>
              </a:rPr>
              <a:t>GROUP BY 1, 2</a:t>
            </a:r>
          </a:p>
          <a:p>
            <a:pPr marL="0" lvl="0" indent="0" rtl="0">
              <a:spcBef>
                <a:spcPts val="0"/>
              </a:spcBef>
              <a:spcAft>
                <a:spcPts val="0"/>
              </a:spcAft>
              <a:buNone/>
            </a:pPr>
            <a:r>
              <a:rPr lang="en-US" sz="1000" dirty="0">
                <a:latin typeface="Courier New"/>
                <a:ea typeface="Courier New"/>
                <a:cs typeface="Courier New"/>
                <a:sym typeface="Courier New"/>
              </a:rPr>
              <a:t>ORDER BY 3 DESC</a:t>
            </a:r>
          </a:p>
          <a:p>
            <a:pPr marL="0" lvl="0" indent="0" rtl="0">
              <a:spcBef>
                <a:spcPts val="0"/>
              </a:spcBef>
              <a:spcAft>
                <a:spcPts val="0"/>
              </a:spcAft>
              <a:buNone/>
            </a:pPr>
            <a:r>
              <a:rPr lang="en-US" sz="1000" dirty="0">
                <a:latin typeface="Courier New"/>
                <a:ea typeface="Courier New"/>
                <a:cs typeface="Courier New"/>
                <a:sym typeface="Courier New"/>
              </a:rPr>
              <a:t>;</a:t>
            </a:r>
            <a:endParaRPr sz="1000" dirty="0">
              <a:latin typeface="Courier New"/>
              <a:ea typeface="Courier New"/>
              <a:cs typeface="Courier New"/>
              <a:sym typeface="Courier New"/>
            </a:endParaRPr>
          </a:p>
        </p:txBody>
      </p:sp>
      <p:sp>
        <p:nvSpPr>
          <p:cNvPr id="324" name="Shape 324"/>
          <p:cNvSpPr txBox="1"/>
          <p:nvPr/>
        </p:nvSpPr>
        <p:spPr>
          <a:xfrm>
            <a:off x="177974" y="598394"/>
            <a:ext cx="5153785" cy="1701053"/>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100" dirty="0">
                <a:latin typeface="Roboto"/>
                <a:ea typeface="Roboto"/>
                <a:cs typeface="Roboto"/>
                <a:sym typeface="Roboto"/>
              </a:rPr>
              <a:t>Finally, we examine the relationship between style and fit choices and likelihood to purchase. The chart below groups customer choices by their style and fit and the count column shows the number of customers who completed this step of the survey but did NOT make a purchase. In other words, it’s counting the number of times that “</a:t>
            </a:r>
            <a:r>
              <a:rPr lang="en-US" sz="1100" dirty="0" err="1">
                <a:latin typeface="Roboto"/>
                <a:ea typeface="Roboto"/>
                <a:cs typeface="Roboto"/>
                <a:sym typeface="Roboto"/>
              </a:rPr>
              <a:t>product_id</a:t>
            </a:r>
            <a:r>
              <a:rPr lang="en-US" sz="1100" dirty="0">
                <a:latin typeface="Roboto"/>
                <a:ea typeface="Roboto"/>
                <a:cs typeface="Roboto"/>
                <a:sym typeface="Roboto"/>
              </a:rPr>
              <a:t>” is NULL. We can see from this table that people looking for a narrow fit were least likely to purchase anything. From this information we could decide to focus on improving the available Narrow styles to appeal to meet customer preferences. </a:t>
            </a:r>
            <a:endParaRPr sz="1100" dirty="0">
              <a:latin typeface="Roboto"/>
              <a:ea typeface="Roboto"/>
              <a:cs typeface="Roboto"/>
              <a:sym typeface="Roboto"/>
            </a:endParaRPr>
          </a:p>
        </p:txBody>
      </p:sp>
      <p:graphicFrame>
        <p:nvGraphicFramePr>
          <p:cNvPr id="3" name="Table 2">
            <a:extLst>
              <a:ext uri="{FF2B5EF4-FFF2-40B4-BE49-F238E27FC236}">
                <a16:creationId xmlns:a16="http://schemas.microsoft.com/office/drawing/2014/main" id="{7D54BB24-4CDC-43BE-A364-6DB2D95CD099}"/>
              </a:ext>
            </a:extLst>
          </p:cNvPr>
          <p:cNvGraphicFramePr>
            <a:graphicFrameLocks noGrp="1"/>
          </p:cNvGraphicFramePr>
          <p:nvPr>
            <p:extLst>
              <p:ext uri="{D42A27DB-BD31-4B8C-83A1-F6EECF244321}">
                <p14:modId xmlns:p14="http://schemas.microsoft.com/office/powerpoint/2010/main" val="743280375"/>
              </p:ext>
            </p:extLst>
          </p:nvPr>
        </p:nvGraphicFramePr>
        <p:xfrm>
          <a:off x="177974" y="2373406"/>
          <a:ext cx="4102100" cy="2529826"/>
        </p:xfrm>
        <a:graphic>
          <a:graphicData uri="http://schemas.openxmlformats.org/drawingml/2006/table">
            <a:tbl>
              <a:tblPr/>
              <a:tblGrid>
                <a:gridCol w="1638300">
                  <a:extLst>
                    <a:ext uri="{9D8B030D-6E8A-4147-A177-3AD203B41FA5}">
                      <a16:colId xmlns:a16="http://schemas.microsoft.com/office/drawing/2014/main" val="1147988761"/>
                    </a:ext>
                  </a:extLst>
                </a:gridCol>
                <a:gridCol w="1651000">
                  <a:extLst>
                    <a:ext uri="{9D8B030D-6E8A-4147-A177-3AD203B41FA5}">
                      <a16:colId xmlns:a16="http://schemas.microsoft.com/office/drawing/2014/main" val="3293657464"/>
                    </a:ext>
                  </a:extLst>
                </a:gridCol>
                <a:gridCol w="812800">
                  <a:extLst>
                    <a:ext uri="{9D8B030D-6E8A-4147-A177-3AD203B41FA5}">
                      <a16:colId xmlns:a16="http://schemas.microsoft.com/office/drawing/2014/main" val="494640599"/>
                    </a:ext>
                  </a:extLst>
                </a:gridCol>
              </a:tblGrid>
              <a:tr h="194602">
                <a:tc>
                  <a:txBody>
                    <a:bodyPr/>
                    <a:lstStyle/>
                    <a:p>
                      <a:pPr algn="ctr" fontAlgn="ctr"/>
                      <a:r>
                        <a:rPr lang="en-US" sz="900" b="1" i="0" u="none" strike="noStrike" dirty="0">
                          <a:solidFill>
                            <a:srgbClr val="19191A"/>
                          </a:solidFill>
                          <a:effectLst/>
                          <a:latin typeface="Segoe UI" panose="020B0502040204020203" pitchFamily="34" charset="0"/>
                        </a:rPr>
                        <a:t>style</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EAAAA"/>
                    </a:solidFill>
                  </a:tcPr>
                </a:tc>
                <a:tc>
                  <a:txBody>
                    <a:bodyPr/>
                    <a:lstStyle/>
                    <a:p>
                      <a:pPr algn="ctr" fontAlgn="ctr"/>
                      <a:r>
                        <a:rPr lang="en-US" sz="900" b="1" i="0" u="none" strike="noStrike">
                          <a:solidFill>
                            <a:srgbClr val="19191A"/>
                          </a:solidFill>
                          <a:effectLst/>
                          <a:latin typeface="Segoe UI" panose="020B0502040204020203" pitchFamily="34" charset="0"/>
                        </a:rPr>
                        <a:t>fit</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EAAAA"/>
                    </a:solidFill>
                  </a:tcPr>
                </a:tc>
                <a:tc>
                  <a:txBody>
                    <a:bodyPr/>
                    <a:lstStyle/>
                    <a:p>
                      <a:pPr algn="ctr" fontAlgn="ctr"/>
                      <a:r>
                        <a:rPr lang="en-US" sz="900" b="1" i="0" u="none" strike="noStrike">
                          <a:solidFill>
                            <a:srgbClr val="19191A"/>
                          </a:solidFill>
                          <a:effectLst/>
                          <a:latin typeface="Segoe UI" panose="020B0502040204020203" pitchFamily="34" charset="0"/>
                        </a:rPr>
                        <a:t>COUNT(*)</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EAAAA"/>
                    </a:solidFill>
                  </a:tcPr>
                </a:tc>
                <a:extLst>
                  <a:ext uri="{0D108BD9-81ED-4DB2-BD59-A6C34878D82A}">
                    <a16:rowId xmlns:a16="http://schemas.microsoft.com/office/drawing/2014/main" val="1838859763"/>
                  </a:ext>
                </a:extLst>
              </a:tr>
              <a:tr h="194602">
                <a:tc>
                  <a:txBody>
                    <a:bodyPr/>
                    <a:lstStyle/>
                    <a:p>
                      <a:pPr algn="ctr" fontAlgn="ctr"/>
                      <a:r>
                        <a:rPr lang="en-US" sz="900" b="0" i="0" u="none" strike="noStrike" dirty="0">
                          <a:solidFill>
                            <a:srgbClr val="000000"/>
                          </a:solidFill>
                          <a:effectLst/>
                          <a:latin typeface="Segoe UI" panose="020B0502040204020203" pitchFamily="34" charset="0"/>
                        </a:rPr>
                        <a:t>Women's Styles</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Narrow</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88</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extLst>
                  <a:ext uri="{0D108BD9-81ED-4DB2-BD59-A6C34878D82A}">
                    <a16:rowId xmlns:a16="http://schemas.microsoft.com/office/drawing/2014/main" val="3965106281"/>
                  </a:ext>
                </a:extLst>
              </a:tr>
              <a:tr h="194602">
                <a:tc>
                  <a:txBody>
                    <a:bodyPr/>
                    <a:lstStyle/>
                    <a:p>
                      <a:pPr algn="ctr" fontAlgn="ctr"/>
                      <a:r>
                        <a:rPr lang="en-US" sz="900" b="0" i="0" u="none" strike="noStrike" dirty="0">
                          <a:solidFill>
                            <a:srgbClr val="000000"/>
                          </a:solidFill>
                          <a:effectLst/>
                          <a:latin typeface="Segoe UI" panose="020B0502040204020203" pitchFamily="34" charset="0"/>
                        </a:rPr>
                        <a:t>Men's Styles</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Narrow</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82</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extLst>
                  <a:ext uri="{0D108BD9-81ED-4DB2-BD59-A6C34878D82A}">
                    <a16:rowId xmlns:a16="http://schemas.microsoft.com/office/drawing/2014/main" val="3475535578"/>
                  </a:ext>
                </a:extLst>
              </a:tr>
              <a:tr h="194602">
                <a:tc>
                  <a:txBody>
                    <a:bodyPr/>
                    <a:lstStyle/>
                    <a:p>
                      <a:pPr algn="ctr" fontAlgn="ctr"/>
                      <a:r>
                        <a:rPr lang="en-US" sz="900" b="0" i="0" u="none" strike="noStrike" dirty="0">
                          <a:solidFill>
                            <a:srgbClr val="000000"/>
                          </a:solidFill>
                          <a:effectLst/>
                          <a:latin typeface="Segoe UI" panose="020B0502040204020203" pitchFamily="34" charset="0"/>
                        </a:rPr>
                        <a:t>Men's Styles</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Medium</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61</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extLst>
                  <a:ext uri="{0D108BD9-81ED-4DB2-BD59-A6C34878D82A}">
                    <a16:rowId xmlns:a16="http://schemas.microsoft.com/office/drawing/2014/main" val="1406615439"/>
                  </a:ext>
                </a:extLst>
              </a:tr>
              <a:tr h="194602">
                <a:tc>
                  <a:txBody>
                    <a:bodyPr/>
                    <a:lstStyle/>
                    <a:p>
                      <a:pPr algn="ctr" fontAlgn="ctr"/>
                      <a:r>
                        <a:rPr lang="en-US" sz="900" b="0" i="0" u="none" strike="noStrike" dirty="0">
                          <a:solidFill>
                            <a:srgbClr val="000000"/>
                          </a:solidFill>
                          <a:effectLst/>
                          <a:latin typeface="Segoe UI" panose="020B0502040204020203" pitchFamily="34" charset="0"/>
                        </a:rPr>
                        <a:t>Women's Styles</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Medium</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60</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extLst>
                  <a:ext uri="{0D108BD9-81ED-4DB2-BD59-A6C34878D82A}">
                    <a16:rowId xmlns:a16="http://schemas.microsoft.com/office/drawing/2014/main" val="3620119995"/>
                  </a:ext>
                </a:extLst>
              </a:tr>
              <a:tr h="194602">
                <a:tc>
                  <a:txBody>
                    <a:bodyPr/>
                    <a:lstStyle/>
                    <a:p>
                      <a:pPr algn="ctr" fontAlgn="ctr"/>
                      <a:r>
                        <a:rPr lang="en-US" sz="900" b="0" i="0" u="none" strike="noStrike">
                          <a:solidFill>
                            <a:srgbClr val="000000"/>
                          </a:solidFill>
                          <a:effectLst/>
                          <a:latin typeface="Segoe UI" panose="020B0502040204020203" pitchFamily="34" charset="0"/>
                        </a:rPr>
                        <a:t>Women's Styles</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dirty="0">
                          <a:solidFill>
                            <a:srgbClr val="000000"/>
                          </a:solidFill>
                          <a:effectLst/>
                          <a:latin typeface="Segoe UI" panose="020B0502040204020203" pitchFamily="34" charset="0"/>
                        </a:rPr>
                        <a:t>Wide</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47</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extLst>
                  <a:ext uri="{0D108BD9-81ED-4DB2-BD59-A6C34878D82A}">
                    <a16:rowId xmlns:a16="http://schemas.microsoft.com/office/drawing/2014/main" val="3004828839"/>
                  </a:ext>
                </a:extLst>
              </a:tr>
              <a:tr h="194602">
                <a:tc>
                  <a:txBody>
                    <a:bodyPr/>
                    <a:lstStyle/>
                    <a:p>
                      <a:pPr algn="ctr" fontAlgn="ctr"/>
                      <a:r>
                        <a:rPr lang="en-US" sz="900" b="0" i="0" u="none" strike="noStrike">
                          <a:solidFill>
                            <a:srgbClr val="000000"/>
                          </a:solidFill>
                          <a:effectLst/>
                          <a:latin typeface="Segoe UI" panose="020B0502040204020203" pitchFamily="34" charset="0"/>
                        </a:rPr>
                        <a:t>I'm not sure. Let's skip it.</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dirty="0">
                          <a:solidFill>
                            <a:srgbClr val="000000"/>
                          </a:solidFill>
                          <a:effectLst/>
                          <a:latin typeface="Segoe UI" panose="020B0502040204020203" pitchFamily="34" charset="0"/>
                        </a:rPr>
                        <a:t>Narrow</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45</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extLst>
                  <a:ext uri="{0D108BD9-81ED-4DB2-BD59-A6C34878D82A}">
                    <a16:rowId xmlns:a16="http://schemas.microsoft.com/office/drawing/2014/main" val="1428863566"/>
                  </a:ext>
                </a:extLst>
              </a:tr>
              <a:tr h="194602">
                <a:tc>
                  <a:txBody>
                    <a:bodyPr/>
                    <a:lstStyle/>
                    <a:p>
                      <a:pPr algn="ctr" fontAlgn="ctr"/>
                      <a:r>
                        <a:rPr lang="en-US" sz="900" b="0" i="0" u="none" strike="noStrike">
                          <a:solidFill>
                            <a:srgbClr val="000000"/>
                          </a:solidFill>
                          <a:effectLst/>
                          <a:latin typeface="Segoe UI" panose="020B0502040204020203" pitchFamily="34" charset="0"/>
                        </a:rPr>
                        <a:t>I'm not sure. Let's skip it.</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dirty="0">
                          <a:solidFill>
                            <a:srgbClr val="000000"/>
                          </a:solidFill>
                          <a:effectLst/>
                          <a:latin typeface="Segoe UI" panose="020B0502040204020203" pitchFamily="34" charset="0"/>
                        </a:rPr>
                        <a:t>Medium</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32</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extLst>
                  <a:ext uri="{0D108BD9-81ED-4DB2-BD59-A6C34878D82A}">
                    <a16:rowId xmlns:a16="http://schemas.microsoft.com/office/drawing/2014/main" val="1029778672"/>
                  </a:ext>
                </a:extLst>
              </a:tr>
              <a:tr h="194602">
                <a:tc>
                  <a:txBody>
                    <a:bodyPr/>
                    <a:lstStyle/>
                    <a:p>
                      <a:pPr algn="ctr" fontAlgn="ctr"/>
                      <a:r>
                        <a:rPr lang="en-US" sz="900" b="0" i="0" u="none" strike="noStrike">
                          <a:solidFill>
                            <a:srgbClr val="000000"/>
                          </a:solidFill>
                          <a:effectLst/>
                          <a:latin typeface="Segoe UI" panose="020B0502040204020203" pitchFamily="34" charset="0"/>
                        </a:rPr>
                        <a:t>Men's Styles</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dirty="0">
                          <a:solidFill>
                            <a:srgbClr val="000000"/>
                          </a:solidFill>
                          <a:effectLst/>
                          <a:latin typeface="Segoe UI" panose="020B0502040204020203" pitchFamily="34" charset="0"/>
                        </a:rPr>
                        <a:t>Wide</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30</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extLst>
                  <a:ext uri="{0D108BD9-81ED-4DB2-BD59-A6C34878D82A}">
                    <a16:rowId xmlns:a16="http://schemas.microsoft.com/office/drawing/2014/main" val="399904578"/>
                  </a:ext>
                </a:extLst>
              </a:tr>
              <a:tr h="194602">
                <a:tc>
                  <a:txBody>
                    <a:bodyPr/>
                    <a:lstStyle/>
                    <a:p>
                      <a:pPr algn="ctr" fontAlgn="ctr"/>
                      <a:r>
                        <a:rPr lang="en-US" sz="900" b="0" i="0" u="none" strike="noStrike">
                          <a:solidFill>
                            <a:srgbClr val="000000"/>
                          </a:solidFill>
                          <a:effectLst/>
                          <a:latin typeface="Segoe UI" panose="020B0502040204020203" pitchFamily="34" charset="0"/>
                        </a:rPr>
                        <a:t>Women's Styles</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dirty="0">
                          <a:solidFill>
                            <a:srgbClr val="000000"/>
                          </a:solidFill>
                          <a:effectLst/>
                          <a:latin typeface="Segoe UI" panose="020B0502040204020203" pitchFamily="34" charset="0"/>
                        </a:rPr>
                        <a:t>I'm not sure. Let's skip it.</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22</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extLst>
                  <a:ext uri="{0D108BD9-81ED-4DB2-BD59-A6C34878D82A}">
                    <a16:rowId xmlns:a16="http://schemas.microsoft.com/office/drawing/2014/main" val="302352381"/>
                  </a:ext>
                </a:extLst>
              </a:tr>
              <a:tr h="194602">
                <a:tc>
                  <a:txBody>
                    <a:bodyPr/>
                    <a:lstStyle/>
                    <a:p>
                      <a:pPr algn="ctr" fontAlgn="ctr"/>
                      <a:r>
                        <a:rPr lang="en-US" sz="900" b="0" i="0" u="none" strike="noStrike">
                          <a:solidFill>
                            <a:srgbClr val="000000"/>
                          </a:solidFill>
                          <a:effectLst/>
                          <a:latin typeface="Segoe UI" panose="020B0502040204020203" pitchFamily="34" charset="0"/>
                        </a:rPr>
                        <a:t>I'm not sure. Let's skip it.</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dirty="0">
                          <a:solidFill>
                            <a:srgbClr val="000000"/>
                          </a:solidFill>
                          <a:effectLst/>
                          <a:latin typeface="Segoe UI" panose="020B0502040204020203" pitchFamily="34" charset="0"/>
                        </a:rPr>
                        <a:t>Wide</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dirty="0">
                          <a:solidFill>
                            <a:srgbClr val="000000"/>
                          </a:solidFill>
                          <a:effectLst/>
                          <a:latin typeface="Segoe UI" panose="020B0502040204020203" pitchFamily="34" charset="0"/>
                        </a:rPr>
                        <a:t>16</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extLst>
                  <a:ext uri="{0D108BD9-81ED-4DB2-BD59-A6C34878D82A}">
                    <a16:rowId xmlns:a16="http://schemas.microsoft.com/office/drawing/2014/main" val="1128728572"/>
                  </a:ext>
                </a:extLst>
              </a:tr>
              <a:tr h="194602">
                <a:tc>
                  <a:txBody>
                    <a:bodyPr/>
                    <a:lstStyle/>
                    <a:p>
                      <a:pPr algn="ctr" fontAlgn="ctr"/>
                      <a:r>
                        <a:rPr lang="en-US" sz="900" b="0" i="0" u="none" strike="noStrike">
                          <a:solidFill>
                            <a:srgbClr val="000000"/>
                          </a:solidFill>
                          <a:effectLst/>
                          <a:latin typeface="Segoe UI" panose="020B0502040204020203" pitchFamily="34" charset="0"/>
                        </a:rPr>
                        <a:t>Men's Styles</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I'm not sure. Let's skip it.</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tc>
                  <a:txBody>
                    <a:bodyPr/>
                    <a:lstStyle/>
                    <a:p>
                      <a:pPr algn="ctr" fontAlgn="ctr"/>
                      <a:r>
                        <a:rPr lang="en-US" sz="900" b="0" i="0" u="none" strike="noStrike" dirty="0">
                          <a:solidFill>
                            <a:srgbClr val="000000"/>
                          </a:solidFill>
                          <a:effectLst/>
                          <a:latin typeface="Segoe UI" panose="020B0502040204020203" pitchFamily="34" charset="0"/>
                        </a:rPr>
                        <a:t>16</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7E6E6"/>
                    </a:solidFill>
                  </a:tcPr>
                </a:tc>
                <a:extLst>
                  <a:ext uri="{0D108BD9-81ED-4DB2-BD59-A6C34878D82A}">
                    <a16:rowId xmlns:a16="http://schemas.microsoft.com/office/drawing/2014/main" val="266016918"/>
                  </a:ext>
                </a:extLst>
              </a:tr>
              <a:tr h="194602">
                <a:tc>
                  <a:txBody>
                    <a:bodyPr/>
                    <a:lstStyle/>
                    <a:p>
                      <a:pPr algn="ctr" fontAlgn="ctr"/>
                      <a:r>
                        <a:rPr lang="en-US" sz="900" b="0" i="0" u="none" strike="noStrike">
                          <a:solidFill>
                            <a:srgbClr val="000000"/>
                          </a:solidFill>
                          <a:effectLst/>
                          <a:latin typeface="Segoe UI" panose="020B0502040204020203" pitchFamily="34" charset="0"/>
                        </a:rPr>
                        <a:t>I'm not sure. Let's skip it.</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sz="900" b="0" i="0" u="none" strike="noStrike">
                          <a:solidFill>
                            <a:srgbClr val="000000"/>
                          </a:solidFill>
                          <a:effectLst/>
                          <a:latin typeface="Segoe UI" panose="020B0502040204020203" pitchFamily="34" charset="0"/>
                        </a:rPr>
                        <a:t>I'm not sure. Let's skip it.</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ctr" fontAlgn="ctr"/>
                      <a:r>
                        <a:rPr lang="en-US" sz="900" b="0" i="0" u="none" strike="noStrike" dirty="0">
                          <a:solidFill>
                            <a:srgbClr val="000000"/>
                          </a:solidFill>
                          <a:effectLst/>
                          <a:latin typeface="Segoe UI" panose="020B0502040204020203" pitchFamily="34" charset="0"/>
                        </a:rPr>
                        <a:t>6</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extLst>
                  <a:ext uri="{0D108BD9-81ED-4DB2-BD59-A6C34878D82A}">
                    <a16:rowId xmlns:a16="http://schemas.microsoft.com/office/drawing/2014/main" val="2440734294"/>
                  </a:ext>
                </a:extLst>
              </a:tr>
            </a:tbl>
          </a:graphicData>
        </a:graphic>
      </p:graphicFrame>
    </p:spTree>
    <p:extLst>
      <p:ext uri="{BB962C8B-B14F-4D97-AF65-F5344CB8AC3E}">
        <p14:creationId xmlns:p14="http://schemas.microsoft.com/office/powerpoint/2010/main" val="38676729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4400" dirty="0">
                <a:solidFill>
                  <a:schemeClr val="lt1"/>
                </a:solidFill>
                <a:latin typeface="Roboto Black"/>
                <a:ea typeface="Roboto Black"/>
                <a:sym typeface="Roboto Black"/>
              </a:rPr>
              <a:t>Warby Parker Usage Funnels</a:t>
            </a:r>
            <a:endParaRPr sz="4400" dirty="0">
              <a:solidFill>
                <a:schemeClr val="lt1"/>
              </a:solidFill>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Analyzing Data with SQL</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Ben Ritter</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September 3</a:t>
            </a:r>
            <a:r>
              <a:rPr lang="en" sz="2800" baseline="30000" dirty="0">
                <a:solidFill>
                  <a:srgbClr val="EFEFEF"/>
                </a:solidFill>
                <a:latin typeface="Roboto Thin"/>
                <a:ea typeface="Roboto Thin"/>
                <a:cs typeface="Roboto Thin"/>
                <a:sym typeface="Roboto Thin"/>
              </a:rPr>
              <a:t>rd</a:t>
            </a:r>
            <a:r>
              <a:rPr lang="en" sz="2800" dirty="0">
                <a:solidFill>
                  <a:srgbClr val="EFEFEF"/>
                </a:solidFill>
                <a:latin typeface="Roboto Thin"/>
                <a:ea typeface="Roboto Thin"/>
                <a:cs typeface="Roboto Thin"/>
                <a:sym typeface="Roboto Thin"/>
              </a:rPr>
              <a:t>, 2020</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104E7-B40C-4162-8917-0E569F871D4F}"/>
              </a:ext>
            </a:extLst>
          </p:cNvPr>
          <p:cNvSpPr>
            <a:spLocks noGrp="1"/>
          </p:cNvSpPr>
          <p:nvPr>
            <p:ph type="title"/>
          </p:nvPr>
        </p:nvSpPr>
        <p:spPr/>
        <p:txBody>
          <a:bodyPr/>
          <a:lstStyle/>
          <a:p>
            <a:r>
              <a:rPr lang="en" b="1" dirty="0">
                <a:solidFill>
                  <a:srgbClr val="295269"/>
                </a:solidFill>
              </a:rPr>
              <a:t>Project Summary</a:t>
            </a:r>
            <a:endParaRPr lang="en-US" dirty="0"/>
          </a:p>
        </p:txBody>
      </p:sp>
      <p:sp>
        <p:nvSpPr>
          <p:cNvPr id="4" name="Rectangle 1">
            <a:extLst>
              <a:ext uri="{FF2B5EF4-FFF2-40B4-BE49-F238E27FC236}">
                <a16:creationId xmlns:a16="http://schemas.microsoft.com/office/drawing/2014/main" id="{32A682BB-1A97-4446-A2DE-E6CD4273398E}"/>
              </a:ext>
            </a:extLst>
          </p:cNvPr>
          <p:cNvSpPr>
            <a:spLocks noGrp="1" noChangeArrowheads="1"/>
          </p:cNvSpPr>
          <p:nvPr>
            <p:ph type="body" idx="1"/>
          </p:nvPr>
        </p:nvSpPr>
        <p:spPr bwMode="auto">
          <a:xfrm>
            <a:off x="311700" y="1014018"/>
            <a:ext cx="8167621" cy="3693319"/>
          </a:xfrm>
          <a:prstGeom prst="rect">
            <a:avLst/>
          </a:prstGeom>
          <a:solidFill>
            <a:srgbClr val="EAE9E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484848"/>
                </a:solidFill>
                <a:effectLst/>
                <a:latin typeface="Apercu"/>
              </a:rPr>
              <a:t>In this project, I analyzed different </a:t>
            </a:r>
            <a:r>
              <a:rPr kumimoji="0" lang="en-US" altLang="en-US" b="0" i="0" u="none" strike="noStrike" cap="none" normalizeH="0" baseline="0" dirty="0" err="1">
                <a:ln>
                  <a:noFill/>
                </a:ln>
                <a:solidFill>
                  <a:srgbClr val="484848"/>
                </a:solidFill>
                <a:effectLst/>
                <a:latin typeface="Apercu"/>
              </a:rPr>
              <a:t>Warby</a:t>
            </a:r>
            <a:r>
              <a:rPr kumimoji="0" lang="en-US" altLang="en-US" b="0" i="0" u="none" strike="noStrike" cap="none" normalizeH="0" baseline="0" dirty="0">
                <a:ln>
                  <a:noFill/>
                </a:ln>
                <a:solidFill>
                  <a:srgbClr val="484848"/>
                </a:solidFill>
                <a:effectLst/>
                <a:latin typeface="Apercu"/>
              </a:rPr>
              <a:t> Parker marketing funnels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484848"/>
                </a:solidFill>
                <a:effectLst/>
                <a:latin typeface="Apercu"/>
              </a:rPr>
              <a:t>in order to calculate conversion rates.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484848"/>
                </a:solidFill>
                <a:effectLst/>
                <a:latin typeface="Apercu"/>
              </a:rPr>
              <a:t>Here are the funnels and the tables I was given:</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484848"/>
                </a:solidFill>
                <a:effectLst/>
                <a:latin typeface="Apercu"/>
              </a:rPr>
              <a:t>Quiz Funnel:</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rgbClr val="15141F"/>
                </a:solidFill>
                <a:effectLst/>
                <a:latin typeface="Monaco"/>
              </a:rPr>
              <a:t>survey</a:t>
            </a:r>
            <a:endParaRPr kumimoji="0" lang="en-US" altLang="en-US" b="0" i="0" u="none" strike="noStrike" cap="none" normalizeH="0" baseline="0" dirty="0">
              <a:ln>
                <a:noFill/>
              </a:ln>
              <a:solidFill>
                <a:srgbClr val="484848"/>
              </a:solidFill>
              <a:effectLst/>
              <a:latin typeface="Apercu"/>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484848"/>
                </a:solidFill>
                <a:effectLst/>
                <a:latin typeface="Apercu"/>
              </a:rPr>
              <a:t>Home Try-On Funnel:</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rgbClr val="15141F"/>
                </a:solidFill>
                <a:effectLst/>
                <a:latin typeface="Monaco"/>
              </a:rPr>
              <a:t>quiz</a:t>
            </a:r>
            <a:endParaRPr kumimoji="0" lang="en-US" altLang="en-US" b="0" i="0" u="none" strike="noStrike" cap="none" normalizeH="0" baseline="0" dirty="0">
              <a:ln>
                <a:noFill/>
              </a:ln>
              <a:solidFill>
                <a:srgbClr val="484848"/>
              </a:solidFill>
              <a:effectLst/>
              <a:latin typeface="Apercu"/>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err="1">
                <a:ln>
                  <a:noFill/>
                </a:ln>
                <a:solidFill>
                  <a:srgbClr val="15141F"/>
                </a:solidFill>
                <a:effectLst/>
                <a:latin typeface="Monaco"/>
              </a:rPr>
              <a:t>home_try_on</a:t>
            </a:r>
            <a:endParaRPr kumimoji="0" lang="en-US" altLang="en-US" b="0" i="0" u="none" strike="noStrike" cap="none" normalizeH="0" baseline="0" dirty="0">
              <a:ln>
                <a:noFill/>
              </a:ln>
              <a:solidFill>
                <a:srgbClr val="484848"/>
              </a:solidFill>
              <a:effectLst/>
              <a:latin typeface="Apercu"/>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rgbClr val="15141F"/>
                </a:solidFill>
                <a:effectLst/>
                <a:latin typeface="Monaco"/>
              </a:rPr>
              <a:t>purchase</a:t>
            </a:r>
            <a:endParaRPr kumimoji="0" lang="en-US" altLang="en-US" b="0" i="0" u="none" strike="noStrike" cap="none" normalizeH="0" baseline="0" dirty="0">
              <a:ln>
                <a:noFill/>
              </a:ln>
              <a:solidFill>
                <a:srgbClr val="484848"/>
              </a:solidFill>
              <a:effectLst/>
              <a:latin typeface="Apercu"/>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484848"/>
                </a:solidFill>
                <a:effectLst/>
                <a:latin typeface="Apercu"/>
              </a:rPr>
              <a:t>This project was a collaboration with </a:t>
            </a:r>
            <a:r>
              <a:rPr kumimoji="0" lang="en-US" altLang="en-US" b="0" i="0" u="none" strike="noStrike" cap="none" normalizeH="0" baseline="0" dirty="0" err="1">
                <a:ln>
                  <a:noFill/>
                </a:ln>
                <a:solidFill>
                  <a:srgbClr val="484848"/>
                </a:solidFill>
                <a:effectLst/>
                <a:latin typeface="Apercu"/>
              </a:rPr>
              <a:t>Warby</a:t>
            </a:r>
            <a:r>
              <a:rPr kumimoji="0" lang="en-US" altLang="en-US" b="0" i="0" u="none" strike="noStrike" cap="none" normalizeH="0" baseline="0" dirty="0">
                <a:ln>
                  <a:noFill/>
                </a:ln>
                <a:solidFill>
                  <a:srgbClr val="484848"/>
                </a:solidFill>
                <a:effectLst/>
                <a:latin typeface="Apercu"/>
              </a:rPr>
              <a:t> Parker’s Data Science team (thank you!)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484848"/>
                </a:solidFill>
                <a:effectLst/>
                <a:latin typeface="Apercu"/>
              </a:rPr>
              <a:t>and uses fictional data.</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484848"/>
                </a:solidFill>
                <a:latin typeface="Apercu"/>
              </a:rPr>
              <a:t>All SQL queries written to create the tables are listed on the final slide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484848"/>
                </a:solidFill>
                <a:latin typeface="Apercu"/>
              </a:rPr>
              <a:t>and on </a:t>
            </a:r>
            <a:r>
              <a:rPr lang="en-US" altLang="en-US" dirty="0" err="1">
                <a:solidFill>
                  <a:srgbClr val="484848"/>
                </a:solidFill>
                <a:latin typeface="Apercu"/>
              </a:rPr>
              <a:t>github</a:t>
            </a:r>
            <a:r>
              <a:rPr lang="en-US" altLang="en-US" dirty="0">
                <a:solidFill>
                  <a:srgbClr val="484848"/>
                </a:solidFill>
                <a:latin typeface="Apercu"/>
              </a:rPr>
              <a:t> at: </a:t>
            </a:r>
            <a:endParaRPr kumimoji="0" lang="en-US" altLang="en-US"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36715032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latin typeface="Roboto"/>
                <a:ea typeface="Roboto"/>
                <a:cs typeface="Roboto"/>
                <a:sym typeface="Roboto"/>
              </a:rPr>
              <a:t>Client Needs to Know…</a:t>
            </a:r>
            <a:endParaRPr b="1" dirty="0">
              <a:solidFill>
                <a:srgbClr val="295269"/>
              </a:solidFill>
              <a:latin typeface="Roboto"/>
              <a:ea typeface="Roboto"/>
              <a:cs typeface="Roboto"/>
              <a:sym typeface="Roboto"/>
            </a:endParaRPr>
          </a:p>
        </p:txBody>
      </p:sp>
      <p:sp>
        <p:nvSpPr>
          <p:cNvPr id="305" name="Shape 305"/>
          <p:cNvSpPr txBox="1"/>
          <p:nvPr/>
        </p:nvSpPr>
        <p:spPr>
          <a:xfrm>
            <a:off x="311700" y="1100270"/>
            <a:ext cx="8061300" cy="3256500"/>
          </a:xfrm>
          <a:prstGeom prst="rect">
            <a:avLst/>
          </a:prstGeom>
          <a:noFill/>
          <a:ln>
            <a:noFill/>
          </a:ln>
        </p:spPr>
        <p:txBody>
          <a:bodyPr spcFirstLastPara="1" wrap="square" lIns="91425" tIns="91425" rIns="91425" bIns="91425" anchor="ctr" anchorCtr="0">
            <a:noAutofit/>
          </a:bodyPr>
          <a:lstStyle/>
          <a:p>
            <a:pPr marL="76200" marR="0" lvl="0" algn="l" rtl="0">
              <a:lnSpc>
                <a:spcPct val="115000"/>
              </a:lnSpc>
              <a:spcBef>
                <a:spcPts val="1100"/>
              </a:spcBef>
              <a:spcAft>
                <a:spcPts val="0"/>
              </a:spcAft>
              <a:buClr>
                <a:srgbClr val="222222"/>
              </a:buClr>
              <a:buSzPts val="2400"/>
            </a:pPr>
            <a:r>
              <a:rPr lang="en-US" sz="2400" dirty="0">
                <a:solidFill>
                  <a:srgbClr val="222222"/>
                </a:solidFill>
                <a:highlight>
                  <a:srgbClr val="FFFFFF"/>
                </a:highlight>
                <a:latin typeface="Roboto"/>
                <a:ea typeface="Roboto"/>
                <a:cs typeface="Roboto"/>
                <a:sym typeface="Roboto"/>
              </a:rPr>
              <a:t>1. Which questions in the survey have a lower completion rate? Why is that?</a:t>
            </a:r>
            <a:endParaRPr sz="2400" dirty="0">
              <a:solidFill>
                <a:srgbClr val="222222"/>
              </a:solidFill>
              <a:highlight>
                <a:srgbClr val="FFFFFF"/>
              </a:highlight>
              <a:latin typeface="Roboto"/>
              <a:ea typeface="Roboto"/>
              <a:cs typeface="Roboto"/>
              <a:sym typeface="Roboto"/>
            </a:endParaRPr>
          </a:p>
          <a:p>
            <a:pPr marL="76200" marR="0" lvl="0" algn="l" rtl="0">
              <a:lnSpc>
                <a:spcPct val="115000"/>
              </a:lnSpc>
              <a:spcBef>
                <a:spcPts val="0"/>
              </a:spcBef>
              <a:spcAft>
                <a:spcPts val="0"/>
              </a:spcAft>
              <a:buClr>
                <a:srgbClr val="222222"/>
              </a:buClr>
              <a:buSzPts val="2400"/>
            </a:pPr>
            <a:r>
              <a:rPr lang="en-US" sz="2400" dirty="0">
                <a:solidFill>
                  <a:srgbClr val="222222"/>
                </a:solidFill>
                <a:highlight>
                  <a:srgbClr val="FFFFFF"/>
                </a:highlight>
                <a:latin typeface="Roboto"/>
                <a:ea typeface="Roboto"/>
                <a:cs typeface="Roboto"/>
                <a:sym typeface="Roboto"/>
              </a:rPr>
              <a:t>2. Are users who get more pairs to try on at home more likely to make a purchase?</a:t>
            </a:r>
          </a:p>
          <a:p>
            <a:pPr marL="76200" marR="0" lvl="0" algn="l" rtl="0">
              <a:lnSpc>
                <a:spcPct val="115000"/>
              </a:lnSpc>
              <a:spcBef>
                <a:spcPts val="0"/>
              </a:spcBef>
              <a:spcAft>
                <a:spcPts val="0"/>
              </a:spcAft>
              <a:buClr>
                <a:srgbClr val="222222"/>
              </a:buClr>
              <a:buSzPts val="2400"/>
            </a:pPr>
            <a:r>
              <a:rPr lang="en-US" sz="2400" dirty="0">
                <a:solidFill>
                  <a:srgbClr val="222222"/>
                </a:solidFill>
                <a:highlight>
                  <a:srgbClr val="FFFFFF"/>
                </a:highlight>
                <a:latin typeface="Roboto"/>
                <a:ea typeface="Roboto"/>
                <a:cs typeface="Roboto"/>
                <a:sym typeface="Roboto"/>
              </a:rPr>
              <a:t>3. What actionable insights can we gain by joining tables to reveal purchase patterns relative to quiz responses?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lt1"/>
                </a:solidFill>
                <a:latin typeface="Roboto Black"/>
                <a:ea typeface="Roboto Black"/>
                <a:sym typeface="Roboto Black"/>
              </a:rPr>
              <a:t>Customer Survey</a:t>
            </a:r>
          </a:p>
          <a:p>
            <a:pPr marL="0" lvl="0" indent="0" algn="ctr" rtl="0">
              <a:spcBef>
                <a:spcPts val="0"/>
              </a:spcBef>
              <a:spcAft>
                <a:spcPts val="0"/>
              </a:spcAft>
              <a:buNone/>
            </a:pPr>
            <a:r>
              <a:rPr lang="en" sz="3600" dirty="0">
                <a:solidFill>
                  <a:schemeClr val="lt1"/>
                </a:solidFill>
                <a:latin typeface="Roboto Black"/>
                <a:ea typeface="Roboto Black"/>
                <a:sym typeface="Roboto Black"/>
              </a:rPr>
              <a:t>The Beginning of the Relationship</a:t>
            </a:r>
            <a:endParaRPr sz="3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00725" y="-14388"/>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000" b="1" dirty="0">
                <a:solidFill>
                  <a:srgbClr val="295269"/>
                </a:solidFill>
                <a:latin typeface="Roboto"/>
                <a:ea typeface="Roboto"/>
                <a:cs typeface="Roboto"/>
                <a:sym typeface="Roboto"/>
              </a:rPr>
              <a:t>Examining customer retention relative to survey questions.</a:t>
            </a:r>
          </a:p>
        </p:txBody>
      </p:sp>
      <p:sp>
        <p:nvSpPr>
          <p:cNvPr id="323" name="Shape 323"/>
          <p:cNvSpPr txBox="1"/>
          <p:nvPr/>
        </p:nvSpPr>
        <p:spPr>
          <a:xfrm>
            <a:off x="5815852" y="975584"/>
            <a:ext cx="3234147" cy="3569522"/>
          </a:xfrm>
          <a:prstGeom prst="rect">
            <a:avLst/>
          </a:prstGeom>
          <a:solidFill>
            <a:srgbClr val="D3D1E1"/>
          </a:solidFill>
          <a:ln>
            <a:noFill/>
          </a:ln>
        </p:spPr>
        <p:txBody>
          <a:bodyPr spcFirstLastPara="1" wrap="square" lIns="91425" tIns="91425" rIns="91425" bIns="91425" anchor="t" anchorCtr="0">
            <a:noAutofit/>
          </a:bodyPr>
          <a:lstStyle/>
          <a:p>
            <a:r>
              <a:rPr lang="en-US" sz="1050" b="0" dirty="0">
                <a:solidFill>
                  <a:schemeClr val="tx1"/>
                </a:solidFill>
                <a:effectLst/>
                <a:latin typeface="Courier New" panose="02070309020205020404" pitchFamily="49" charset="0"/>
                <a:cs typeface="Courier New" panose="02070309020205020404" pitchFamily="49" charset="0"/>
              </a:rPr>
              <a:t> SELECT question, </a:t>
            </a:r>
          </a:p>
          <a:p>
            <a:r>
              <a:rPr lang="en-US" sz="1050" b="0" dirty="0">
                <a:solidFill>
                  <a:schemeClr val="tx1"/>
                </a:solidFill>
                <a:effectLst/>
                <a:latin typeface="Courier New" panose="02070309020205020404" pitchFamily="49" charset="0"/>
                <a:cs typeface="Courier New" panose="02070309020205020404" pitchFamily="49" charset="0"/>
              </a:rPr>
              <a:t> COUNT(*) as </a:t>
            </a:r>
            <a:r>
              <a:rPr lang="en-US" sz="1050" b="0" dirty="0" err="1">
                <a:solidFill>
                  <a:schemeClr val="tx1"/>
                </a:solidFill>
                <a:effectLst/>
                <a:latin typeface="Courier New" panose="02070309020205020404" pitchFamily="49" charset="0"/>
                <a:cs typeface="Courier New" panose="02070309020205020404" pitchFamily="49" charset="0"/>
              </a:rPr>
              <a:t>users_per_question</a:t>
            </a:r>
            <a:r>
              <a:rPr lang="en-US" sz="1050" b="0" dirty="0">
                <a:solidFill>
                  <a:schemeClr val="tx1"/>
                </a:solidFill>
                <a:effectLst/>
                <a:latin typeface="Courier New" panose="02070309020205020404" pitchFamily="49" charset="0"/>
                <a:cs typeface="Courier New" panose="02070309020205020404" pitchFamily="49" charset="0"/>
              </a:rPr>
              <a:t> </a:t>
            </a:r>
          </a:p>
          <a:p>
            <a:r>
              <a:rPr lang="en-US" sz="1050" b="0" dirty="0">
                <a:solidFill>
                  <a:schemeClr val="tx1"/>
                </a:solidFill>
                <a:effectLst/>
                <a:latin typeface="Courier New" panose="02070309020205020404" pitchFamily="49" charset="0"/>
                <a:cs typeface="Courier New" panose="02070309020205020404" pitchFamily="49" charset="0"/>
              </a:rPr>
              <a:t> FROM survey</a:t>
            </a:r>
          </a:p>
          <a:p>
            <a:r>
              <a:rPr lang="en-US" sz="1050" b="0" dirty="0">
                <a:solidFill>
                  <a:schemeClr val="tx1"/>
                </a:solidFill>
                <a:effectLst/>
                <a:latin typeface="Courier New" panose="02070309020205020404" pitchFamily="49" charset="0"/>
                <a:cs typeface="Courier New" panose="02070309020205020404" pitchFamily="49" charset="0"/>
              </a:rPr>
              <a:t> GROUP BY 1;</a:t>
            </a:r>
          </a:p>
          <a:p>
            <a:pPr marL="0" lvl="0" indent="0" rtl="0">
              <a:spcBef>
                <a:spcPts val="0"/>
              </a:spcBef>
              <a:spcAft>
                <a:spcPts val="0"/>
              </a:spcAft>
              <a:buNone/>
            </a:pPr>
            <a:endParaRPr sz="900" dirty="0">
              <a:latin typeface="Courier New"/>
              <a:ea typeface="Courier New"/>
              <a:cs typeface="Courier New"/>
              <a:sym typeface="Courier New"/>
            </a:endParaRPr>
          </a:p>
        </p:txBody>
      </p:sp>
      <p:sp>
        <p:nvSpPr>
          <p:cNvPr id="324" name="Shape 324"/>
          <p:cNvSpPr txBox="1"/>
          <p:nvPr/>
        </p:nvSpPr>
        <p:spPr>
          <a:xfrm>
            <a:off x="177976" y="975584"/>
            <a:ext cx="5420178"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000" dirty="0">
                <a:latin typeface="Roboto"/>
                <a:ea typeface="Roboto"/>
                <a:cs typeface="Roboto"/>
                <a:sym typeface="Roboto"/>
              </a:rPr>
              <a:t>The table below was created by counting all users who responded to each question in the survey. These results were calculated in a spreadsheet to give us the resulting percentages. We can clearly see that by the end of the survey,  close to half the customers who started the survey have dropped out, with the greatest losses occurring after questions 2 and 4. </a:t>
            </a:r>
          </a:p>
          <a:p>
            <a:pPr marL="0" lvl="0" indent="0" rtl="0">
              <a:lnSpc>
                <a:spcPct val="115000"/>
              </a:lnSpc>
              <a:spcBef>
                <a:spcPts val="0"/>
              </a:spcBef>
              <a:spcAft>
                <a:spcPts val="0"/>
              </a:spcAft>
              <a:buClr>
                <a:schemeClr val="dk1"/>
              </a:buClr>
              <a:buSzPts val="1100"/>
              <a:buFont typeface="Arial"/>
              <a:buNone/>
            </a:pPr>
            <a:endParaRPr lang="en-US" sz="1000"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000" dirty="0">
                <a:latin typeface="Roboto"/>
                <a:ea typeface="Roboto"/>
                <a:cs typeface="Roboto"/>
                <a:sym typeface="Roboto"/>
              </a:rPr>
              <a:t>Possible actions include:</a:t>
            </a:r>
          </a:p>
          <a:p>
            <a:pPr marL="0" lvl="0" indent="0" rtl="0">
              <a:lnSpc>
                <a:spcPct val="115000"/>
              </a:lnSpc>
              <a:spcBef>
                <a:spcPts val="0"/>
              </a:spcBef>
              <a:spcAft>
                <a:spcPts val="0"/>
              </a:spcAft>
              <a:buClr>
                <a:schemeClr val="dk1"/>
              </a:buClr>
              <a:buSzPts val="1100"/>
              <a:buFont typeface="Arial"/>
              <a:buNone/>
            </a:pPr>
            <a:r>
              <a:rPr lang="en-US" sz="1000" dirty="0">
                <a:latin typeface="Roboto"/>
                <a:ea typeface="Roboto"/>
                <a:cs typeface="Roboto"/>
                <a:sym typeface="Roboto"/>
              </a:rPr>
              <a:t>-Change the order of questions and run this test again to see if retention improves.</a:t>
            </a:r>
          </a:p>
          <a:p>
            <a:pPr marL="0" lvl="0" indent="0" rtl="0">
              <a:lnSpc>
                <a:spcPct val="115000"/>
              </a:lnSpc>
              <a:spcBef>
                <a:spcPts val="0"/>
              </a:spcBef>
              <a:spcAft>
                <a:spcPts val="0"/>
              </a:spcAft>
              <a:buClr>
                <a:schemeClr val="dk1"/>
              </a:buClr>
              <a:buSzPts val="1100"/>
              <a:buFont typeface="Arial"/>
              <a:buNone/>
            </a:pPr>
            <a:r>
              <a:rPr lang="en-US" sz="1000" dirty="0">
                <a:latin typeface="Roboto"/>
                <a:ea typeface="Roboto"/>
                <a:cs typeface="Roboto"/>
                <a:sym typeface="Roboto"/>
              </a:rPr>
              <a:t>-Change the wording or presentation of the questions to make them more engaging and less intimidating</a:t>
            </a: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graphicFrame>
        <p:nvGraphicFramePr>
          <p:cNvPr id="2" name="Table 1">
            <a:extLst>
              <a:ext uri="{FF2B5EF4-FFF2-40B4-BE49-F238E27FC236}">
                <a16:creationId xmlns:a16="http://schemas.microsoft.com/office/drawing/2014/main" id="{1C8CC5B2-8D31-4EA8-962D-758BA7B76C6E}"/>
              </a:ext>
            </a:extLst>
          </p:cNvPr>
          <p:cNvGraphicFramePr>
            <a:graphicFrameLocks noGrp="1"/>
          </p:cNvGraphicFramePr>
          <p:nvPr>
            <p:extLst>
              <p:ext uri="{D42A27DB-BD31-4B8C-83A1-F6EECF244321}">
                <p14:modId xmlns:p14="http://schemas.microsoft.com/office/powerpoint/2010/main" val="826003640"/>
              </p:ext>
            </p:extLst>
          </p:nvPr>
        </p:nvGraphicFramePr>
        <p:xfrm>
          <a:off x="177975" y="3113328"/>
          <a:ext cx="5422725" cy="1431778"/>
        </p:xfrm>
        <a:graphic>
          <a:graphicData uri="http://schemas.openxmlformats.org/drawingml/2006/table">
            <a:tbl>
              <a:tblPr/>
              <a:tblGrid>
                <a:gridCol w="2164199">
                  <a:extLst>
                    <a:ext uri="{9D8B030D-6E8A-4147-A177-3AD203B41FA5}">
                      <a16:colId xmlns:a16="http://schemas.microsoft.com/office/drawing/2014/main" val="2476974994"/>
                    </a:ext>
                  </a:extLst>
                </a:gridCol>
                <a:gridCol w="1369436">
                  <a:extLst>
                    <a:ext uri="{9D8B030D-6E8A-4147-A177-3AD203B41FA5}">
                      <a16:colId xmlns:a16="http://schemas.microsoft.com/office/drawing/2014/main" val="2963813878"/>
                    </a:ext>
                  </a:extLst>
                </a:gridCol>
                <a:gridCol w="981226">
                  <a:extLst>
                    <a:ext uri="{9D8B030D-6E8A-4147-A177-3AD203B41FA5}">
                      <a16:colId xmlns:a16="http://schemas.microsoft.com/office/drawing/2014/main" val="1943422307"/>
                    </a:ext>
                  </a:extLst>
                </a:gridCol>
                <a:gridCol w="907864">
                  <a:extLst>
                    <a:ext uri="{9D8B030D-6E8A-4147-A177-3AD203B41FA5}">
                      <a16:colId xmlns:a16="http://schemas.microsoft.com/office/drawing/2014/main" val="118124761"/>
                    </a:ext>
                  </a:extLst>
                </a:gridCol>
              </a:tblGrid>
              <a:tr h="266377">
                <a:tc>
                  <a:txBody>
                    <a:bodyPr/>
                    <a:lstStyle/>
                    <a:p>
                      <a:pPr algn="l" fontAlgn="ctr"/>
                      <a:r>
                        <a:rPr lang="en-US" sz="900" b="1" i="0" u="none" strike="noStrike" dirty="0">
                          <a:solidFill>
                            <a:srgbClr val="44546A"/>
                          </a:solidFill>
                          <a:effectLst/>
                          <a:latin typeface="Segoe UI" panose="020B0502040204020203" pitchFamily="34" charset="0"/>
                          <a:cs typeface="Segoe UI" panose="020B0502040204020203" pitchFamily="34" charset="0"/>
                        </a:rPr>
                        <a:t>question</a:t>
                      </a:r>
                    </a:p>
                  </a:txBody>
                  <a:tcPr marL="9525" marR="9525" marT="9525" marB="0" anchor="ctr">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6F5FA"/>
                    </a:solidFill>
                  </a:tcPr>
                </a:tc>
                <a:tc>
                  <a:txBody>
                    <a:bodyPr/>
                    <a:lstStyle/>
                    <a:p>
                      <a:pPr algn="ctr" fontAlgn="ctr"/>
                      <a:r>
                        <a:rPr lang="en-US" sz="900" b="1" i="0" u="none" strike="noStrike">
                          <a:solidFill>
                            <a:srgbClr val="44546A"/>
                          </a:solidFill>
                          <a:effectLst/>
                          <a:latin typeface="Segoe UI" panose="020B0502040204020203" pitchFamily="34" charset="0"/>
                          <a:cs typeface="Segoe UI" panose="020B0502040204020203" pitchFamily="34" charset="0"/>
                        </a:rPr>
                        <a:t>users_per_question</a:t>
                      </a:r>
                    </a:p>
                  </a:txBody>
                  <a:tcPr marL="9525" marR="9525" marT="9525" marB="0" anchor="ctr">
                    <a:lnL>
                      <a:noFill/>
                    </a:lnL>
                    <a:lnR>
                      <a:noFill/>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6F5FA"/>
                    </a:solidFill>
                  </a:tcPr>
                </a:tc>
                <a:tc>
                  <a:txBody>
                    <a:bodyPr/>
                    <a:lstStyle/>
                    <a:p>
                      <a:pPr algn="ctr" fontAlgn="ctr"/>
                      <a:r>
                        <a:rPr lang="en-US" sz="900" b="1" i="0" u="none" strike="noStrike">
                          <a:solidFill>
                            <a:srgbClr val="44546A"/>
                          </a:solidFill>
                          <a:effectLst/>
                          <a:latin typeface="Segoe UI" panose="020B0502040204020203" pitchFamily="34" charset="0"/>
                          <a:cs typeface="Segoe UI" panose="020B0502040204020203" pitchFamily="34" charset="0"/>
                        </a:rPr>
                        <a:t>aggregate loss %</a:t>
                      </a:r>
                    </a:p>
                  </a:txBody>
                  <a:tcPr marL="9525" marR="9525" marT="9525" marB="0" anchor="ctr">
                    <a:lnL>
                      <a:noFill/>
                    </a:lnL>
                    <a:lnR>
                      <a:noFill/>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6F5FA"/>
                    </a:solidFill>
                  </a:tcPr>
                </a:tc>
                <a:tc>
                  <a:txBody>
                    <a:bodyPr/>
                    <a:lstStyle/>
                    <a:p>
                      <a:pPr algn="ctr" fontAlgn="ctr"/>
                      <a:r>
                        <a:rPr lang="en-US" sz="900" b="1" i="0" u="none" strike="noStrike" dirty="0">
                          <a:solidFill>
                            <a:srgbClr val="44546A"/>
                          </a:solidFill>
                          <a:effectLst/>
                          <a:latin typeface="Segoe UI" panose="020B0502040204020203" pitchFamily="34" charset="0"/>
                          <a:cs typeface="Segoe UI" panose="020B0502040204020203" pitchFamily="34" charset="0"/>
                        </a:rPr>
                        <a:t>Loss/question%</a:t>
                      </a:r>
                    </a:p>
                  </a:txBody>
                  <a:tcPr marL="9525" marR="9525" marT="9525" marB="0" anchor="ctr">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6F5FA"/>
                    </a:solidFill>
                  </a:tcPr>
                </a:tc>
                <a:extLst>
                  <a:ext uri="{0D108BD9-81ED-4DB2-BD59-A6C34878D82A}">
                    <a16:rowId xmlns:a16="http://schemas.microsoft.com/office/drawing/2014/main" val="2910252449"/>
                  </a:ext>
                </a:extLst>
              </a:tr>
              <a:tr h="244180">
                <a:tc>
                  <a:txBody>
                    <a:bodyPr/>
                    <a:lstStyle/>
                    <a:p>
                      <a:pPr algn="l" fontAlgn="ctr"/>
                      <a:r>
                        <a:rPr lang="en-US" sz="900" b="0" i="0" u="none" strike="noStrike" dirty="0">
                          <a:solidFill>
                            <a:srgbClr val="000000"/>
                          </a:solidFill>
                          <a:effectLst/>
                          <a:latin typeface="Segoe UI" panose="020B0502040204020203" pitchFamily="34" charset="0"/>
                          <a:cs typeface="Segoe UI" panose="020B0502040204020203" pitchFamily="34" charset="0"/>
                        </a:rPr>
                        <a:t>1. What are you looking for?</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dirty="0">
                          <a:solidFill>
                            <a:srgbClr val="000000"/>
                          </a:solidFill>
                          <a:effectLst/>
                          <a:latin typeface="Segoe UI" panose="020B0502040204020203" pitchFamily="34" charset="0"/>
                          <a:cs typeface="Segoe UI" panose="020B0502040204020203" pitchFamily="34" charset="0"/>
                        </a:rPr>
                        <a:t>500</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a:solidFill>
                            <a:srgbClr val="000000"/>
                          </a:solidFill>
                          <a:effectLst/>
                          <a:latin typeface="Segoe UI" panose="020B0502040204020203" pitchFamily="34" charset="0"/>
                          <a:cs typeface="Segoe UI" panose="020B0502040204020203" pitchFamily="34" charset="0"/>
                        </a:rPr>
                        <a:t>0%</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a:solidFill>
                            <a:srgbClr val="000000"/>
                          </a:solidFill>
                          <a:effectLst/>
                          <a:latin typeface="Segoe UI" panose="020B0502040204020203" pitchFamily="34" charset="0"/>
                          <a:cs typeface="Segoe UI" panose="020B0502040204020203" pitchFamily="34" charset="0"/>
                        </a:rPr>
                        <a:t>0%</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extLst>
                  <a:ext uri="{0D108BD9-81ED-4DB2-BD59-A6C34878D82A}">
                    <a16:rowId xmlns:a16="http://schemas.microsoft.com/office/drawing/2014/main" val="1250070343"/>
                  </a:ext>
                </a:extLst>
              </a:tr>
              <a:tr h="233080">
                <a:tc>
                  <a:txBody>
                    <a:bodyPr/>
                    <a:lstStyle/>
                    <a:p>
                      <a:pPr algn="l" fontAlgn="ctr"/>
                      <a:r>
                        <a:rPr lang="en-US" sz="900" b="0" i="0" u="none" strike="noStrike" dirty="0">
                          <a:solidFill>
                            <a:srgbClr val="000000"/>
                          </a:solidFill>
                          <a:effectLst/>
                          <a:latin typeface="Segoe UI" panose="020B0502040204020203" pitchFamily="34" charset="0"/>
                          <a:cs typeface="Segoe UI" panose="020B0502040204020203" pitchFamily="34" charset="0"/>
                        </a:rPr>
                        <a:t>2. What's your fit?</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dirty="0">
                          <a:solidFill>
                            <a:srgbClr val="000000"/>
                          </a:solidFill>
                          <a:effectLst/>
                          <a:latin typeface="Segoe UI" panose="020B0502040204020203" pitchFamily="34" charset="0"/>
                          <a:cs typeface="Segoe UI" panose="020B0502040204020203" pitchFamily="34" charset="0"/>
                        </a:rPr>
                        <a:t>475</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a:solidFill>
                            <a:srgbClr val="000000"/>
                          </a:solidFill>
                          <a:effectLst/>
                          <a:latin typeface="Segoe UI" panose="020B0502040204020203" pitchFamily="34" charset="0"/>
                          <a:cs typeface="Segoe UI" panose="020B0502040204020203" pitchFamily="34" charset="0"/>
                        </a:rPr>
                        <a:t>5%</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dirty="0">
                          <a:solidFill>
                            <a:srgbClr val="000000"/>
                          </a:solidFill>
                          <a:effectLst/>
                          <a:latin typeface="Segoe UI" panose="020B0502040204020203" pitchFamily="34" charset="0"/>
                          <a:cs typeface="Segoe UI" panose="020B0502040204020203" pitchFamily="34" charset="0"/>
                        </a:rPr>
                        <a:t>5%</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extLst>
                  <a:ext uri="{0D108BD9-81ED-4DB2-BD59-A6C34878D82A}">
                    <a16:rowId xmlns:a16="http://schemas.microsoft.com/office/drawing/2014/main" val="3113236603"/>
                  </a:ext>
                </a:extLst>
              </a:tr>
              <a:tr h="233080">
                <a:tc>
                  <a:txBody>
                    <a:bodyPr/>
                    <a:lstStyle/>
                    <a:p>
                      <a:pPr algn="l" fontAlgn="ctr"/>
                      <a:r>
                        <a:rPr lang="en-US" sz="900" b="0" i="0" u="none" strike="noStrike" dirty="0">
                          <a:solidFill>
                            <a:srgbClr val="000000"/>
                          </a:solidFill>
                          <a:effectLst/>
                          <a:latin typeface="Segoe UI" panose="020B0502040204020203" pitchFamily="34" charset="0"/>
                          <a:cs typeface="Segoe UI" panose="020B0502040204020203" pitchFamily="34" charset="0"/>
                        </a:rPr>
                        <a:t>3. Which shapes do you like?</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dirty="0">
                          <a:solidFill>
                            <a:srgbClr val="000000"/>
                          </a:solidFill>
                          <a:effectLst/>
                          <a:latin typeface="Segoe UI" panose="020B0502040204020203" pitchFamily="34" charset="0"/>
                          <a:cs typeface="Segoe UI" panose="020B0502040204020203" pitchFamily="34" charset="0"/>
                        </a:rPr>
                        <a:t>380</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a:solidFill>
                            <a:srgbClr val="000000"/>
                          </a:solidFill>
                          <a:effectLst/>
                          <a:latin typeface="Segoe UI" panose="020B0502040204020203" pitchFamily="34" charset="0"/>
                          <a:cs typeface="Segoe UI" panose="020B0502040204020203" pitchFamily="34" charset="0"/>
                        </a:rPr>
                        <a:t>24%</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a:solidFill>
                            <a:srgbClr val="000000"/>
                          </a:solidFill>
                          <a:effectLst/>
                          <a:latin typeface="Segoe UI" panose="020B0502040204020203" pitchFamily="34" charset="0"/>
                          <a:cs typeface="Segoe UI" panose="020B0502040204020203" pitchFamily="34" charset="0"/>
                        </a:rPr>
                        <a:t>20%</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extLst>
                  <a:ext uri="{0D108BD9-81ED-4DB2-BD59-A6C34878D82A}">
                    <a16:rowId xmlns:a16="http://schemas.microsoft.com/office/drawing/2014/main" val="2854698900"/>
                  </a:ext>
                </a:extLst>
              </a:tr>
              <a:tr h="233080">
                <a:tc>
                  <a:txBody>
                    <a:bodyPr/>
                    <a:lstStyle/>
                    <a:p>
                      <a:pPr algn="l" fontAlgn="ctr"/>
                      <a:r>
                        <a:rPr lang="en-US" sz="900" b="0" i="0" u="none" strike="noStrike">
                          <a:solidFill>
                            <a:srgbClr val="000000"/>
                          </a:solidFill>
                          <a:effectLst/>
                          <a:latin typeface="Segoe UI" panose="020B0502040204020203" pitchFamily="34" charset="0"/>
                          <a:cs typeface="Segoe UI" panose="020B0502040204020203" pitchFamily="34" charset="0"/>
                        </a:rPr>
                        <a:t>4. Which colors do you like?</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dirty="0">
                          <a:solidFill>
                            <a:srgbClr val="000000"/>
                          </a:solidFill>
                          <a:effectLst/>
                          <a:latin typeface="Segoe UI" panose="020B0502040204020203" pitchFamily="34" charset="0"/>
                          <a:cs typeface="Segoe UI" panose="020B0502040204020203" pitchFamily="34" charset="0"/>
                        </a:rPr>
                        <a:t>361</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dirty="0">
                          <a:solidFill>
                            <a:srgbClr val="000000"/>
                          </a:solidFill>
                          <a:effectLst/>
                          <a:latin typeface="Segoe UI" panose="020B0502040204020203" pitchFamily="34" charset="0"/>
                          <a:cs typeface="Segoe UI" panose="020B0502040204020203" pitchFamily="34" charset="0"/>
                        </a:rPr>
                        <a:t>28%</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tc>
                  <a:txBody>
                    <a:bodyPr/>
                    <a:lstStyle/>
                    <a:p>
                      <a:pPr algn="r" fontAlgn="ctr"/>
                      <a:r>
                        <a:rPr lang="en-US" sz="900" b="0" i="0" u="none" strike="noStrike">
                          <a:solidFill>
                            <a:srgbClr val="000000"/>
                          </a:solidFill>
                          <a:effectLst/>
                          <a:latin typeface="Segoe UI" panose="020B0502040204020203" pitchFamily="34" charset="0"/>
                          <a:cs typeface="Segoe UI" panose="020B0502040204020203" pitchFamily="34" charset="0"/>
                        </a:rPr>
                        <a:t>5%</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1F2"/>
                    </a:solidFill>
                  </a:tcPr>
                </a:tc>
                <a:extLst>
                  <a:ext uri="{0D108BD9-81ED-4DB2-BD59-A6C34878D82A}">
                    <a16:rowId xmlns:a16="http://schemas.microsoft.com/office/drawing/2014/main" val="980355066"/>
                  </a:ext>
                </a:extLst>
              </a:tr>
              <a:tr h="221981">
                <a:tc>
                  <a:txBody>
                    <a:bodyPr/>
                    <a:lstStyle/>
                    <a:p>
                      <a:pPr algn="l" fontAlgn="ctr"/>
                      <a:r>
                        <a:rPr lang="en-US" sz="900" b="0" i="0" u="none" strike="noStrike">
                          <a:solidFill>
                            <a:srgbClr val="000000"/>
                          </a:solidFill>
                          <a:effectLst/>
                          <a:latin typeface="Segoe UI" panose="020B0502040204020203" pitchFamily="34" charset="0"/>
                          <a:cs typeface="Segoe UI" panose="020B0502040204020203" pitchFamily="34" charset="0"/>
                        </a:rPr>
                        <a:t>5. When was your last eye exam?</a:t>
                      </a:r>
                    </a:p>
                  </a:txBody>
                  <a:tcPr marL="9525" marR="9525" marT="9525"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ctr"/>
                      <a:r>
                        <a:rPr lang="en-US" sz="900" b="0" i="0" u="none" strike="noStrike">
                          <a:solidFill>
                            <a:srgbClr val="000000"/>
                          </a:solidFill>
                          <a:effectLst/>
                          <a:latin typeface="Segoe UI" panose="020B0502040204020203" pitchFamily="34" charset="0"/>
                          <a:cs typeface="Segoe UI" panose="020B0502040204020203" pitchFamily="34" charset="0"/>
                        </a:rPr>
                        <a:t>270</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ctr"/>
                      <a:r>
                        <a:rPr lang="en-US" sz="900" b="0" i="0" u="none" strike="noStrike" dirty="0">
                          <a:solidFill>
                            <a:srgbClr val="000000"/>
                          </a:solidFill>
                          <a:effectLst/>
                          <a:latin typeface="Segoe UI" panose="020B0502040204020203" pitchFamily="34" charset="0"/>
                          <a:cs typeface="Segoe UI" panose="020B0502040204020203" pitchFamily="34" charset="0"/>
                        </a:rPr>
                        <a:t>46%</a:t>
                      </a:r>
                    </a:p>
                  </a:txBody>
                  <a:tcPr marL="9525" marR="9525"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ctr"/>
                      <a:r>
                        <a:rPr lang="en-US" sz="900" b="0" i="0" u="none" strike="noStrike" dirty="0">
                          <a:solidFill>
                            <a:srgbClr val="000000"/>
                          </a:solidFill>
                          <a:effectLst/>
                          <a:latin typeface="Segoe UI" panose="020B0502040204020203" pitchFamily="34" charset="0"/>
                          <a:cs typeface="Segoe UI" panose="020B0502040204020203" pitchFamily="34" charset="0"/>
                        </a:rPr>
                        <a:t>25%</a:t>
                      </a:r>
                    </a:p>
                  </a:txBody>
                  <a:tcPr marL="9525" marR="9525" marT="9525"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22174299"/>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dirty="0">
                <a:solidFill>
                  <a:schemeClr val="lt1"/>
                </a:solidFill>
                <a:latin typeface="Roboto Black"/>
                <a:ea typeface="Roboto Black"/>
                <a:sym typeface="Roboto Black"/>
              </a:rPr>
              <a:t>The Purchase Funnel</a:t>
            </a:r>
          </a:p>
          <a:p>
            <a:pPr marL="0" lvl="0" indent="0" algn="ctr" rtl="0">
              <a:spcBef>
                <a:spcPts val="0"/>
              </a:spcBef>
              <a:spcAft>
                <a:spcPts val="0"/>
              </a:spcAft>
              <a:buNone/>
            </a:pPr>
            <a:r>
              <a:rPr lang="en-US" sz="3600" dirty="0">
                <a:solidFill>
                  <a:schemeClr val="lt1"/>
                </a:solidFill>
                <a:latin typeface="Roboto Black"/>
                <a:ea typeface="Roboto Black"/>
                <a:sym typeface="Roboto Black"/>
              </a:rPr>
              <a:t>Which customers get to the end?</a:t>
            </a:r>
            <a:endParaRPr lang="en-US" sz="3600" dirty="0"/>
          </a:p>
        </p:txBody>
      </p:sp>
    </p:spTree>
    <p:extLst>
      <p:ext uri="{BB962C8B-B14F-4D97-AF65-F5344CB8AC3E}">
        <p14:creationId xmlns:p14="http://schemas.microsoft.com/office/powerpoint/2010/main" val="221618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00725" y="-239206"/>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000" b="1" dirty="0">
                <a:solidFill>
                  <a:srgbClr val="295269"/>
                </a:solidFill>
                <a:latin typeface="Roboto"/>
                <a:ea typeface="Roboto"/>
                <a:cs typeface="Roboto"/>
                <a:sym typeface="Roboto"/>
              </a:rPr>
              <a:t>Joining relevant tables to reveal the patterns.</a:t>
            </a:r>
          </a:p>
        </p:txBody>
      </p:sp>
      <p:sp>
        <p:nvSpPr>
          <p:cNvPr id="323" name="Shape 323"/>
          <p:cNvSpPr txBox="1"/>
          <p:nvPr/>
        </p:nvSpPr>
        <p:spPr>
          <a:xfrm>
            <a:off x="4847665" y="659577"/>
            <a:ext cx="4118361" cy="3959487"/>
          </a:xfrm>
          <a:prstGeom prst="rect">
            <a:avLst/>
          </a:prstGeom>
          <a:solidFill>
            <a:srgbClr val="D3D1E1"/>
          </a:solidFill>
          <a:ln>
            <a:noFill/>
          </a:ln>
        </p:spPr>
        <p:txBody>
          <a:bodyPr spcFirstLastPara="1" wrap="square" lIns="91425" tIns="91425" rIns="91425" bIns="91425" anchor="t" anchorCtr="0">
            <a:noAutofit/>
          </a:bodyPr>
          <a:lstStyle/>
          <a:p>
            <a:r>
              <a:rPr lang="en-US" sz="1000" b="0" dirty="0">
                <a:solidFill>
                  <a:schemeClr val="tx1"/>
                </a:solidFill>
                <a:effectLst/>
                <a:latin typeface="Courier New" panose="02070309020205020404" pitchFamily="49" charset="0"/>
                <a:cs typeface="Courier New" panose="02070309020205020404" pitchFamily="49" charset="0"/>
              </a:rPr>
              <a:t> SELECT DISTINCT </a:t>
            </a:r>
            <a:r>
              <a:rPr lang="en-US" sz="1000" b="0" dirty="0" err="1">
                <a:solidFill>
                  <a:schemeClr val="tx1"/>
                </a:solidFill>
                <a:effectLst/>
                <a:latin typeface="Courier New" panose="02070309020205020404" pitchFamily="49" charset="0"/>
                <a:cs typeface="Courier New" panose="02070309020205020404" pitchFamily="49" charset="0"/>
              </a:rPr>
              <a:t>q.user_id</a:t>
            </a:r>
            <a:r>
              <a:rPr lang="en-US" sz="1000" b="0" dirty="0">
                <a:solidFill>
                  <a:schemeClr val="tx1"/>
                </a:solidFill>
                <a:effectLst/>
                <a:latin typeface="Courier New" panose="02070309020205020404" pitchFamily="49" charset="0"/>
                <a:cs typeface="Courier New" panose="02070309020205020404" pitchFamily="49" charset="0"/>
              </a:rPr>
              <a:t>, </a:t>
            </a:r>
          </a:p>
          <a:p>
            <a:r>
              <a:rPr lang="en-US" sz="1000" dirty="0">
                <a:solidFill>
                  <a:schemeClr val="tx1"/>
                </a:solidFill>
                <a:latin typeface="Courier New" panose="02070309020205020404" pitchFamily="49" charset="0"/>
                <a:cs typeface="Courier New" panose="02070309020205020404" pitchFamily="49" charset="0"/>
              </a:rPr>
              <a:t> </a:t>
            </a:r>
            <a:r>
              <a:rPr lang="en-US" sz="1000" b="0" dirty="0">
                <a:solidFill>
                  <a:schemeClr val="tx1"/>
                </a:solidFill>
                <a:effectLst/>
                <a:latin typeface="Courier New" panose="02070309020205020404" pitchFamily="49" charset="0"/>
                <a:cs typeface="Courier New" panose="02070309020205020404" pitchFamily="49" charset="0"/>
              </a:rPr>
              <a:t>CASE </a:t>
            </a:r>
          </a:p>
          <a:p>
            <a:r>
              <a:rPr lang="en-US" sz="1000" b="0" dirty="0">
                <a:solidFill>
                  <a:schemeClr val="tx1"/>
                </a:solidFill>
                <a:effectLst/>
                <a:latin typeface="Courier New" panose="02070309020205020404" pitchFamily="49" charset="0"/>
                <a:cs typeface="Courier New" panose="02070309020205020404" pitchFamily="49" charset="0"/>
              </a:rPr>
              <a:t>   WHEN </a:t>
            </a:r>
            <a:r>
              <a:rPr lang="en-US" sz="1000" b="0" dirty="0" err="1">
                <a:solidFill>
                  <a:schemeClr val="tx1"/>
                </a:solidFill>
                <a:effectLst/>
                <a:latin typeface="Courier New" panose="02070309020205020404" pitchFamily="49" charset="0"/>
                <a:cs typeface="Courier New" panose="02070309020205020404" pitchFamily="49" charset="0"/>
              </a:rPr>
              <a:t>h.number_of_pairs</a:t>
            </a:r>
            <a:r>
              <a:rPr lang="en-US" sz="1000" b="0" dirty="0">
                <a:solidFill>
                  <a:schemeClr val="tx1"/>
                </a:solidFill>
                <a:effectLst/>
                <a:latin typeface="Courier New" panose="02070309020205020404" pitchFamily="49" charset="0"/>
                <a:cs typeface="Courier New" panose="02070309020205020404" pitchFamily="49" charset="0"/>
              </a:rPr>
              <a:t> </a:t>
            </a:r>
          </a:p>
          <a:p>
            <a:r>
              <a:rPr lang="en-US" sz="1000" b="0" dirty="0">
                <a:solidFill>
                  <a:schemeClr val="tx1"/>
                </a:solidFill>
                <a:effectLst/>
                <a:latin typeface="Courier New" panose="02070309020205020404" pitchFamily="49" charset="0"/>
                <a:cs typeface="Courier New" panose="02070309020205020404" pitchFamily="49" charset="0"/>
              </a:rPr>
              <a:t>    IS NOT NULL THEN 'True' </a:t>
            </a:r>
          </a:p>
          <a:p>
            <a:r>
              <a:rPr lang="en-US" sz="1000" b="0" dirty="0">
                <a:solidFill>
                  <a:schemeClr val="tx1"/>
                </a:solidFill>
                <a:effectLst/>
                <a:latin typeface="Courier New" panose="02070309020205020404" pitchFamily="49" charset="0"/>
                <a:cs typeface="Courier New" panose="02070309020205020404" pitchFamily="49" charset="0"/>
              </a:rPr>
              <a:t>  WHEN </a:t>
            </a:r>
            <a:r>
              <a:rPr lang="en-US" sz="1000" b="0" dirty="0" err="1">
                <a:solidFill>
                  <a:schemeClr val="tx1"/>
                </a:solidFill>
                <a:effectLst/>
                <a:latin typeface="Courier New" panose="02070309020205020404" pitchFamily="49" charset="0"/>
                <a:cs typeface="Courier New" panose="02070309020205020404" pitchFamily="49" charset="0"/>
              </a:rPr>
              <a:t>h.number_of_pairs</a:t>
            </a:r>
            <a:r>
              <a:rPr lang="en-US" sz="1000" b="0" dirty="0">
                <a:solidFill>
                  <a:schemeClr val="tx1"/>
                </a:solidFill>
                <a:effectLst/>
                <a:latin typeface="Courier New" panose="02070309020205020404" pitchFamily="49" charset="0"/>
                <a:cs typeface="Courier New" panose="02070309020205020404" pitchFamily="49" charset="0"/>
              </a:rPr>
              <a:t> </a:t>
            </a:r>
          </a:p>
          <a:p>
            <a:r>
              <a:rPr lang="en-US" sz="1000" b="0" dirty="0">
                <a:solidFill>
                  <a:schemeClr val="tx1"/>
                </a:solidFill>
                <a:effectLst/>
                <a:latin typeface="Courier New" panose="02070309020205020404" pitchFamily="49" charset="0"/>
                <a:cs typeface="Courier New" panose="02070309020205020404" pitchFamily="49" charset="0"/>
              </a:rPr>
              <a:t>    IS NULL THEN 'False' END AS </a:t>
            </a:r>
            <a:r>
              <a:rPr lang="en-US" sz="1000" b="0" dirty="0" err="1">
                <a:solidFill>
                  <a:schemeClr val="tx1"/>
                </a:solidFill>
                <a:effectLst/>
                <a:latin typeface="Courier New" panose="02070309020205020404" pitchFamily="49" charset="0"/>
                <a:cs typeface="Courier New" panose="02070309020205020404" pitchFamily="49" charset="0"/>
              </a:rPr>
              <a:t>is_home_try_on</a:t>
            </a:r>
            <a:r>
              <a:rPr lang="en-US" sz="1000" b="0" dirty="0">
                <a:solidFill>
                  <a:schemeClr val="tx1"/>
                </a:solidFill>
                <a:effectLst/>
                <a:latin typeface="Courier New" panose="02070309020205020404" pitchFamily="49" charset="0"/>
                <a:cs typeface="Courier New" panose="02070309020205020404" pitchFamily="49" charset="0"/>
              </a:rPr>
              <a:t>, </a:t>
            </a:r>
          </a:p>
          <a:p>
            <a:r>
              <a:rPr lang="en-US" sz="1000" b="0" dirty="0">
                <a:solidFill>
                  <a:schemeClr val="tx1"/>
                </a:solidFill>
                <a:effectLst/>
                <a:latin typeface="Courier New" panose="02070309020205020404" pitchFamily="49" charset="0"/>
                <a:cs typeface="Courier New" panose="02070309020205020404" pitchFamily="49" charset="0"/>
              </a:rPr>
              <a:t>  REPLACE (</a:t>
            </a:r>
            <a:r>
              <a:rPr lang="en-US" sz="1000" b="0" dirty="0" err="1">
                <a:solidFill>
                  <a:schemeClr val="tx1"/>
                </a:solidFill>
                <a:effectLst/>
                <a:latin typeface="Courier New" panose="02070309020205020404" pitchFamily="49" charset="0"/>
                <a:cs typeface="Courier New" panose="02070309020205020404" pitchFamily="49" charset="0"/>
              </a:rPr>
              <a:t>h.number_of_pairs</a:t>
            </a:r>
            <a:r>
              <a:rPr lang="en-US" sz="1000" b="0" dirty="0">
                <a:solidFill>
                  <a:schemeClr val="tx1"/>
                </a:solidFill>
                <a:effectLst/>
                <a:latin typeface="Courier New" panose="02070309020205020404" pitchFamily="49" charset="0"/>
                <a:cs typeface="Courier New" panose="02070309020205020404" pitchFamily="49" charset="0"/>
              </a:rPr>
              <a:t>, 'pairs','') as </a:t>
            </a:r>
            <a:r>
              <a:rPr lang="en-US" sz="1000" b="0" dirty="0" err="1">
                <a:solidFill>
                  <a:schemeClr val="tx1"/>
                </a:solidFill>
                <a:effectLst/>
                <a:latin typeface="Courier New" panose="02070309020205020404" pitchFamily="49" charset="0"/>
                <a:cs typeface="Courier New" panose="02070309020205020404" pitchFamily="49" charset="0"/>
              </a:rPr>
              <a:t>number_of_pairs</a:t>
            </a:r>
            <a:r>
              <a:rPr lang="en-US" sz="1000" b="0" dirty="0">
                <a:solidFill>
                  <a:schemeClr val="tx1"/>
                </a:solidFill>
                <a:effectLst/>
                <a:latin typeface="Courier New" panose="02070309020205020404" pitchFamily="49" charset="0"/>
                <a:cs typeface="Courier New" panose="02070309020205020404" pitchFamily="49" charset="0"/>
              </a:rPr>
              <a:t>,</a:t>
            </a:r>
          </a:p>
          <a:p>
            <a:r>
              <a:rPr lang="en-US" sz="1000" b="0" dirty="0">
                <a:solidFill>
                  <a:schemeClr val="tx1"/>
                </a:solidFill>
                <a:effectLst/>
                <a:latin typeface="Courier New" panose="02070309020205020404" pitchFamily="49" charset="0"/>
                <a:cs typeface="Courier New" panose="02070309020205020404" pitchFamily="49" charset="0"/>
              </a:rPr>
              <a:t>CASE </a:t>
            </a:r>
          </a:p>
          <a:p>
            <a:r>
              <a:rPr lang="en-US" sz="1000" b="0" dirty="0">
                <a:solidFill>
                  <a:schemeClr val="tx1"/>
                </a:solidFill>
                <a:effectLst/>
                <a:latin typeface="Courier New" panose="02070309020205020404" pitchFamily="49" charset="0"/>
                <a:cs typeface="Courier New" panose="02070309020205020404" pitchFamily="49" charset="0"/>
              </a:rPr>
              <a:t>  WHEN </a:t>
            </a:r>
            <a:r>
              <a:rPr lang="en-US" sz="1000" b="0" dirty="0" err="1">
                <a:solidFill>
                  <a:schemeClr val="tx1"/>
                </a:solidFill>
                <a:effectLst/>
                <a:latin typeface="Courier New" panose="02070309020205020404" pitchFamily="49" charset="0"/>
                <a:cs typeface="Courier New" panose="02070309020205020404" pitchFamily="49" charset="0"/>
              </a:rPr>
              <a:t>p.product_id</a:t>
            </a:r>
            <a:r>
              <a:rPr lang="en-US" sz="1000" b="0" dirty="0">
                <a:solidFill>
                  <a:schemeClr val="tx1"/>
                </a:solidFill>
                <a:effectLst/>
                <a:latin typeface="Courier New" panose="02070309020205020404" pitchFamily="49" charset="0"/>
                <a:cs typeface="Courier New" panose="02070309020205020404" pitchFamily="49" charset="0"/>
              </a:rPr>
              <a:t> </a:t>
            </a:r>
          </a:p>
          <a:p>
            <a:r>
              <a:rPr lang="en-US" sz="1000" b="0" dirty="0">
                <a:solidFill>
                  <a:schemeClr val="tx1"/>
                </a:solidFill>
                <a:effectLst/>
                <a:latin typeface="Courier New" panose="02070309020205020404" pitchFamily="49" charset="0"/>
                <a:cs typeface="Courier New" panose="02070309020205020404" pitchFamily="49" charset="0"/>
              </a:rPr>
              <a:t>    IS NOT NULL THEN 'True'</a:t>
            </a:r>
          </a:p>
          <a:p>
            <a:r>
              <a:rPr lang="en-US" sz="1000" b="0" dirty="0">
                <a:solidFill>
                  <a:schemeClr val="tx1"/>
                </a:solidFill>
                <a:effectLst/>
                <a:latin typeface="Courier New" panose="02070309020205020404" pitchFamily="49" charset="0"/>
                <a:cs typeface="Courier New" panose="02070309020205020404" pitchFamily="49" charset="0"/>
              </a:rPr>
              <a:t>  WHEN </a:t>
            </a:r>
            <a:r>
              <a:rPr lang="en-US" sz="1000" b="0" dirty="0" err="1">
                <a:solidFill>
                  <a:schemeClr val="tx1"/>
                </a:solidFill>
                <a:effectLst/>
                <a:latin typeface="Courier New" panose="02070309020205020404" pitchFamily="49" charset="0"/>
                <a:cs typeface="Courier New" panose="02070309020205020404" pitchFamily="49" charset="0"/>
              </a:rPr>
              <a:t>p.product_id</a:t>
            </a:r>
            <a:r>
              <a:rPr lang="en-US" sz="1000" b="0" dirty="0">
                <a:solidFill>
                  <a:schemeClr val="tx1"/>
                </a:solidFill>
                <a:effectLst/>
                <a:latin typeface="Courier New" panose="02070309020205020404" pitchFamily="49" charset="0"/>
                <a:cs typeface="Courier New" panose="02070309020205020404" pitchFamily="49" charset="0"/>
              </a:rPr>
              <a:t> </a:t>
            </a:r>
          </a:p>
          <a:p>
            <a:r>
              <a:rPr lang="en-US" sz="1000" b="0" dirty="0">
                <a:solidFill>
                  <a:schemeClr val="tx1"/>
                </a:solidFill>
                <a:effectLst/>
                <a:latin typeface="Courier New" panose="02070309020205020404" pitchFamily="49" charset="0"/>
                <a:cs typeface="Courier New" panose="02070309020205020404" pitchFamily="49" charset="0"/>
              </a:rPr>
              <a:t>    IS NULL THEN 'False'</a:t>
            </a:r>
          </a:p>
          <a:p>
            <a:r>
              <a:rPr lang="en-US" sz="1000" b="0" dirty="0">
                <a:solidFill>
                  <a:schemeClr val="tx1"/>
                </a:solidFill>
                <a:effectLst/>
                <a:latin typeface="Courier New" panose="02070309020205020404" pitchFamily="49" charset="0"/>
                <a:cs typeface="Courier New" panose="02070309020205020404" pitchFamily="49" charset="0"/>
              </a:rPr>
              <a:t>  END AS </a:t>
            </a:r>
            <a:r>
              <a:rPr lang="en-US" sz="1000" b="0" dirty="0" err="1">
                <a:solidFill>
                  <a:schemeClr val="tx1"/>
                </a:solidFill>
                <a:effectLst/>
                <a:latin typeface="Courier New" panose="02070309020205020404" pitchFamily="49" charset="0"/>
                <a:cs typeface="Courier New" panose="02070309020205020404" pitchFamily="49" charset="0"/>
              </a:rPr>
              <a:t>is_purchase</a:t>
            </a:r>
            <a:endParaRPr lang="en-US" sz="1000" b="0" dirty="0">
              <a:solidFill>
                <a:schemeClr val="tx1"/>
              </a:solidFill>
              <a:effectLst/>
              <a:latin typeface="Courier New" panose="02070309020205020404" pitchFamily="49" charset="0"/>
              <a:cs typeface="Courier New" panose="02070309020205020404" pitchFamily="49" charset="0"/>
            </a:endParaRPr>
          </a:p>
          <a:p>
            <a:r>
              <a:rPr lang="en-US" sz="1000" b="0" dirty="0">
                <a:solidFill>
                  <a:schemeClr val="tx1"/>
                </a:solidFill>
                <a:effectLst/>
                <a:latin typeface="Courier New" panose="02070309020205020404" pitchFamily="49" charset="0"/>
                <a:cs typeface="Courier New" panose="02070309020205020404" pitchFamily="49" charset="0"/>
              </a:rPr>
              <a:t>FROM quiz q</a:t>
            </a:r>
          </a:p>
          <a:p>
            <a:r>
              <a:rPr lang="en-US" sz="1000" b="0" dirty="0">
                <a:solidFill>
                  <a:schemeClr val="tx1"/>
                </a:solidFill>
                <a:effectLst/>
                <a:latin typeface="Courier New" panose="02070309020205020404" pitchFamily="49" charset="0"/>
                <a:cs typeface="Courier New" panose="02070309020205020404" pitchFamily="49" charset="0"/>
              </a:rPr>
              <a:t>  LEFT JOIN </a:t>
            </a:r>
            <a:r>
              <a:rPr lang="en-US" sz="1000" b="0" dirty="0" err="1">
                <a:solidFill>
                  <a:schemeClr val="tx1"/>
                </a:solidFill>
                <a:effectLst/>
                <a:latin typeface="Courier New" panose="02070309020205020404" pitchFamily="49" charset="0"/>
                <a:cs typeface="Courier New" panose="02070309020205020404" pitchFamily="49" charset="0"/>
              </a:rPr>
              <a:t>home_try_on</a:t>
            </a:r>
            <a:r>
              <a:rPr lang="en-US" sz="1000" b="0" dirty="0">
                <a:solidFill>
                  <a:schemeClr val="tx1"/>
                </a:solidFill>
                <a:effectLst/>
                <a:latin typeface="Courier New" panose="02070309020205020404" pitchFamily="49" charset="0"/>
                <a:cs typeface="Courier New" panose="02070309020205020404" pitchFamily="49" charset="0"/>
              </a:rPr>
              <a:t> h</a:t>
            </a:r>
          </a:p>
          <a:p>
            <a:r>
              <a:rPr lang="en-US" sz="1000" b="0" dirty="0">
                <a:solidFill>
                  <a:schemeClr val="tx1"/>
                </a:solidFill>
                <a:effectLst/>
                <a:latin typeface="Courier New" panose="02070309020205020404" pitchFamily="49" charset="0"/>
                <a:cs typeface="Courier New" panose="02070309020205020404" pitchFamily="49" charset="0"/>
              </a:rPr>
              <a:t>     ON </a:t>
            </a:r>
            <a:r>
              <a:rPr lang="en-US" sz="1000" b="0" dirty="0" err="1">
                <a:solidFill>
                  <a:schemeClr val="tx1"/>
                </a:solidFill>
                <a:effectLst/>
                <a:latin typeface="Courier New" panose="02070309020205020404" pitchFamily="49" charset="0"/>
                <a:cs typeface="Courier New" panose="02070309020205020404" pitchFamily="49" charset="0"/>
              </a:rPr>
              <a:t>h.user_id</a:t>
            </a:r>
            <a:r>
              <a:rPr lang="en-US" sz="1000" b="0" dirty="0">
                <a:solidFill>
                  <a:schemeClr val="tx1"/>
                </a:solidFill>
                <a:effectLst/>
                <a:latin typeface="Courier New" panose="02070309020205020404" pitchFamily="49" charset="0"/>
                <a:cs typeface="Courier New" panose="02070309020205020404" pitchFamily="49" charset="0"/>
              </a:rPr>
              <a:t> = </a:t>
            </a:r>
            <a:r>
              <a:rPr lang="en-US" sz="1000" b="0" dirty="0" err="1">
                <a:solidFill>
                  <a:schemeClr val="tx1"/>
                </a:solidFill>
                <a:effectLst/>
                <a:latin typeface="Courier New" panose="02070309020205020404" pitchFamily="49" charset="0"/>
                <a:cs typeface="Courier New" panose="02070309020205020404" pitchFamily="49" charset="0"/>
              </a:rPr>
              <a:t>q.user_id</a:t>
            </a:r>
            <a:endParaRPr lang="en-US" sz="1000" b="0" dirty="0">
              <a:solidFill>
                <a:schemeClr val="tx1"/>
              </a:solidFill>
              <a:effectLst/>
              <a:latin typeface="Courier New" panose="02070309020205020404" pitchFamily="49" charset="0"/>
              <a:cs typeface="Courier New" panose="02070309020205020404" pitchFamily="49" charset="0"/>
            </a:endParaRPr>
          </a:p>
          <a:p>
            <a:r>
              <a:rPr lang="en-US" sz="1000" b="0" dirty="0">
                <a:solidFill>
                  <a:schemeClr val="tx1"/>
                </a:solidFill>
                <a:effectLst/>
                <a:latin typeface="Courier New" panose="02070309020205020404" pitchFamily="49" charset="0"/>
                <a:cs typeface="Courier New" panose="02070309020205020404" pitchFamily="49" charset="0"/>
              </a:rPr>
              <a:t>  LEFT JOIN purchase p</a:t>
            </a:r>
          </a:p>
          <a:p>
            <a:r>
              <a:rPr lang="en-US" sz="1000" b="0" dirty="0">
                <a:solidFill>
                  <a:schemeClr val="tx1"/>
                </a:solidFill>
                <a:effectLst/>
                <a:latin typeface="Courier New" panose="02070309020205020404" pitchFamily="49" charset="0"/>
                <a:cs typeface="Courier New" panose="02070309020205020404" pitchFamily="49" charset="0"/>
              </a:rPr>
              <a:t>     ON </a:t>
            </a:r>
            <a:r>
              <a:rPr lang="en-US" sz="1000" b="0" dirty="0" err="1">
                <a:solidFill>
                  <a:schemeClr val="tx1"/>
                </a:solidFill>
                <a:effectLst/>
                <a:latin typeface="Courier New" panose="02070309020205020404" pitchFamily="49" charset="0"/>
                <a:cs typeface="Courier New" panose="02070309020205020404" pitchFamily="49" charset="0"/>
              </a:rPr>
              <a:t>p.user_id</a:t>
            </a:r>
            <a:r>
              <a:rPr lang="en-US" sz="1000" b="0" dirty="0">
                <a:solidFill>
                  <a:schemeClr val="tx1"/>
                </a:solidFill>
                <a:effectLst/>
                <a:latin typeface="Courier New" panose="02070309020205020404" pitchFamily="49" charset="0"/>
                <a:cs typeface="Courier New" panose="02070309020205020404" pitchFamily="49" charset="0"/>
              </a:rPr>
              <a:t> = </a:t>
            </a:r>
            <a:r>
              <a:rPr lang="en-US" sz="1000" b="0" dirty="0" err="1">
                <a:solidFill>
                  <a:schemeClr val="tx1"/>
                </a:solidFill>
                <a:effectLst/>
                <a:latin typeface="Courier New" panose="02070309020205020404" pitchFamily="49" charset="0"/>
                <a:cs typeface="Courier New" panose="02070309020205020404" pitchFamily="49" charset="0"/>
              </a:rPr>
              <a:t>h.user_id</a:t>
            </a:r>
            <a:endParaRPr lang="en-US" sz="1000" b="0" dirty="0">
              <a:solidFill>
                <a:schemeClr val="tx1"/>
              </a:solidFill>
              <a:effectLst/>
              <a:latin typeface="Courier New" panose="02070309020205020404" pitchFamily="49" charset="0"/>
              <a:cs typeface="Courier New" panose="02070309020205020404" pitchFamily="49" charset="0"/>
            </a:endParaRPr>
          </a:p>
          <a:p>
            <a:r>
              <a:rPr lang="en-US" sz="1000" b="0" dirty="0">
                <a:solidFill>
                  <a:schemeClr val="tx1"/>
                </a:solidFill>
                <a:effectLst/>
                <a:latin typeface="Courier New" panose="02070309020205020404" pitchFamily="49" charset="0"/>
                <a:cs typeface="Courier New" panose="02070309020205020404" pitchFamily="49" charset="0"/>
              </a:rPr>
              <a:t>  LIMIT 10;</a:t>
            </a:r>
          </a:p>
          <a:p>
            <a:pPr marL="0" lvl="0" indent="0" rtl="0">
              <a:spcBef>
                <a:spcPts val="0"/>
              </a:spcBef>
              <a:spcAft>
                <a:spcPts val="0"/>
              </a:spcAft>
              <a:buNone/>
            </a:pPr>
            <a:endParaRPr sz="1000" dirty="0">
              <a:latin typeface="Courier New"/>
              <a:ea typeface="Courier New"/>
              <a:cs typeface="Courier New"/>
              <a:sym typeface="Courier New"/>
            </a:endParaRPr>
          </a:p>
        </p:txBody>
      </p:sp>
      <p:sp>
        <p:nvSpPr>
          <p:cNvPr id="324" name="Shape 324"/>
          <p:cNvSpPr txBox="1"/>
          <p:nvPr/>
        </p:nvSpPr>
        <p:spPr>
          <a:xfrm>
            <a:off x="177974" y="659578"/>
            <a:ext cx="4037677" cy="139782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The next step in our study required joining several tables on primary keys in order to aggregate data on conditional statements. The table below is returned by the query on the right. We can see here that the number of pairs tried-on has some effect on the likely hood of a purchase. But another query is needed to show the exact result.</a:t>
            </a:r>
            <a:endParaRPr sz="1200" dirty="0">
              <a:latin typeface="Roboto"/>
              <a:ea typeface="Roboto"/>
              <a:cs typeface="Roboto"/>
              <a:sym typeface="Roboto"/>
            </a:endParaRPr>
          </a:p>
        </p:txBody>
      </p:sp>
      <p:graphicFrame>
        <p:nvGraphicFramePr>
          <p:cNvPr id="3" name="Table 2">
            <a:extLst>
              <a:ext uri="{FF2B5EF4-FFF2-40B4-BE49-F238E27FC236}">
                <a16:creationId xmlns:a16="http://schemas.microsoft.com/office/drawing/2014/main" id="{DE5C971A-56A4-4709-811E-11A614BD07B6}"/>
              </a:ext>
            </a:extLst>
          </p:cNvPr>
          <p:cNvGraphicFramePr>
            <a:graphicFrameLocks noGrp="1"/>
          </p:cNvGraphicFramePr>
          <p:nvPr>
            <p:extLst>
              <p:ext uri="{D42A27DB-BD31-4B8C-83A1-F6EECF244321}">
                <p14:modId xmlns:p14="http://schemas.microsoft.com/office/powerpoint/2010/main" val="2771878416"/>
              </p:ext>
            </p:extLst>
          </p:nvPr>
        </p:nvGraphicFramePr>
        <p:xfrm>
          <a:off x="231762" y="2438407"/>
          <a:ext cx="4400750" cy="2162171"/>
        </p:xfrm>
        <a:graphic>
          <a:graphicData uri="http://schemas.openxmlformats.org/drawingml/2006/table">
            <a:tbl>
              <a:tblPr/>
              <a:tblGrid>
                <a:gridCol w="1062504">
                  <a:extLst>
                    <a:ext uri="{9D8B030D-6E8A-4147-A177-3AD203B41FA5}">
                      <a16:colId xmlns:a16="http://schemas.microsoft.com/office/drawing/2014/main" val="1901847103"/>
                    </a:ext>
                  </a:extLst>
                </a:gridCol>
                <a:gridCol w="1114087">
                  <a:extLst>
                    <a:ext uri="{9D8B030D-6E8A-4147-A177-3AD203B41FA5}">
                      <a16:colId xmlns:a16="http://schemas.microsoft.com/office/drawing/2014/main" val="601520612"/>
                    </a:ext>
                  </a:extLst>
                </a:gridCol>
                <a:gridCol w="1040818">
                  <a:extLst>
                    <a:ext uri="{9D8B030D-6E8A-4147-A177-3AD203B41FA5}">
                      <a16:colId xmlns:a16="http://schemas.microsoft.com/office/drawing/2014/main" val="3315874521"/>
                    </a:ext>
                  </a:extLst>
                </a:gridCol>
                <a:gridCol w="1183341">
                  <a:extLst>
                    <a:ext uri="{9D8B030D-6E8A-4147-A177-3AD203B41FA5}">
                      <a16:colId xmlns:a16="http://schemas.microsoft.com/office/drawing/2014/main" val="948550356"/>
                    </a:ext>
                  </a:extLst>
                </a:gridCol>
              </a:tblGrid>
              <a:tr h="136837">
                <a:tc>
                  <a:txBody>
                    <a:bodyPr/>
                    <a:lstStyle/>
                    <a:p>
                      <a:pPr algn="ctr" fontAlgn="ctr"/>
                      <a:r>
                        <a:rPr lang="en-US" sz="800" b="0" i="0" u="none" strike="noStrike" dirty="0" err="1">
                          <a:solidFill>
                            <a:srgbClr val="000000"/>
                          </a:solidFill>
                          <a:effectLst/>
                          <a:latin typeface="Segoe UI" panose="020B0502040204020203" pitchFamily="34" charset="0"/>
                          <a:cs typeface="Segoe UI" panose="020B0502040204020203" pitchFamily="34" charset="0"/>
                        </a:rPr>
                        <a:t>user_id</a:t>
                      </a:r>
                      <a:endParaRPr lang="en-US" sz="800" b="0" i="0" u="none" strike="noStrike" dirty="0">
                        <a:solidFill>
                          <a:srgbClr val="000000"/>
                        </a:solidFill>
                        <a:effectLst/>
                        <a:latin typeface="Segoe UI" panose="020B0502040204020203" pitchFamily="34" charset="0"/>
                        <a:cs typeface="Segoe UI" panose="020B0502040204020203" pitchFamily="34" charset="0"/>
                      </a:endParaRPr>
                    </a:p>
                  </a:txBody>
                  <a:tcPr marL="8920" marR="8920" marT="89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9D08E"/>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is_home_try_on</a:t>
                      </a:r>
                    </a:p>
                  </a:txBody>
                  <a:tcPr marL="8920" marR="8920" marT="89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9D08E"/>
                    </a:solidFill>
                  </a:tcPr>
                </a:tc>
                <a:tc>
                  <a:txBody>
                    <a:bodyPr/>
                    <a:lstStyle/>
                    <a:p>
                      <a:pPr algn="ctr" fontAlgn="ctr"/>
                      <a:r>
                        <a:rPr lang="en-US" sz="800" b="0" i="0" u="none" strike="noStrike" dirty="0" err="1">
                          <a:solidFill>
                            <a:srgbClr val="000000"/>
                          </a:solidFill>
                          <a:effectLst/>
                          <a:latin typeface="Segoe UI" panose="020B0502040204020203" pitchFamily="34" charset="0"/>
                          <a:cs typeface="Segoe UI" panose="020B0502040204020203" pitchFamily="34" charset="0"/>
                        </a:rPr>
                        <a:t>number_of_pairs</a:t>
                      </a:r>
                      <a:endParaRPr lang="en-US" sz="800" b="0" i="0" u="none" strike="noStrike" dirty="0">
                        <a:solidFill>
                          <a:srgbClr val="000000"/>
                        </a:solidFill>
                        <a:effectLst/>
                        <a:latin typeface="Segoe UI" panose="020B0502040204020203" pitchFamily="34" charset="0"/>
                        <a:cs typeface="Segoe UI" panose="020B0502040204020203" pitchFamily="34" charset="0"/>
                      </a:endParaRPr>
                    </a:p>
                  </a:txBody>
                  <a:tcPr marL="8920" marR="8920" marT="89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9D08E"/>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is_purchase</a:t>
                      </a:r>
                    </a:p>
                  </a:txBody>
                  <a:tcPr marL="8920" marR="8920" marT="89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9D08E"/>
                    </a:solidFill>
                  </a:tcPr>
                </a:tc>
                <a:extLst>
                  <a:ext uri="{0D108BD9-81ED-4DB2-BD59-A6C34878D82A}">
                    <a16:rowId xmlns:a16="http://schemas.microsoft.com/office/drawing/2014/main" val="3383890863"/>
                  </a:ext>
                </a:extLst>
              </a:tr>
              <a:tr h="209833">
                <a:tc>
                  <a:txBody>
                    <a:bodyPr/>
                    <a:lstStyle/>
                    <a:p>
                      <a:pPr algn="l" fontAlgn="ctr"/>
                      <a:r>
                        <a:rPr lang="en-US" sz="800" b="0" i="0" u="none" strike="noStrike" dirty="0">
                          <a:solidFill>
                            <a:srgbClr val="000000"/>
                          </a:solidFill>
                          <a:effectLst/>
                          <a:latin typeface="Segoe UI" panose="020B0502040204020203" pitchFamily="34" charset="0"/>
                          <a:cs typeface="Segoe UI" panose="020B0502040204020203" pitchFamily="34" charset="0"/>
                        </a:rPr>
                        <a:t>4e8118dc-bb3d-49bf</a:t>
                      </a:r>
                    </a:p>
                  </a:txBody>
                  <a:tcPr marL="8920" marR="8920" marT="8920"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TRUE</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3</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FALSE</a:t>
                      </a:r>
                    </a:p>
                  </a:txBody>
                  <a:tcPr marL="8920" marR="8920" marT="8920"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extLst>
                  <a:ext uri="{0D108BD9-81ED-4DB2-BD59-A6C34878D82A}">
                    <a16:rowId xmlns:a16="http://schemas.microsoft.com/office/drawing/2014/main" val="4165094193"/>
                  </a:ext>
                </a:extLst>
              </a:tr>
              <a:tr h="209833">
                <a:tc>
                  <a:txBody>
                    <a:bodyPr/>
                    <a:lstStyle/>
                    <a:p>
                      <a:pPr algn="l" fontAlgn="ctr"/>
                      <a:r>
                        <a:rPr lang="en-US" sz="800" b="0" i="0" u="none" strike="noStrike" dirty="0">
                          <a:solidFill>
                            <a:srgbClr val="000000"/>
                          </a:solidFill>
                          <a:effectLst/>
                          <a:latin typeface="Segoe UI" panose="020B0502040204020203" pitchFamily="34" charset="0"/>
                          <a:cs typeface="Segoe UI" panose="020B0502040204020203" pitchFamily="34" charset="0"/>
                        </a:rPr>
                        <a:t>291f1cca-e507-48be-</a:t>
                      </a:r>
                    </a:p>
                  </a:txBody>
                  <a:tcPr marL="8920" marR="8920" marT="8920"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TRUE</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3</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TRUE</a:t>
                      </a:r>
                    </a:p>
                  </a:txBody>
                  <a:tcPr marL="8920" marR="8920" marT="8920"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extLst>
                  <a:ext uri="{0D108BD9-81ED-4DB2-BD59-A6C34878D82A}">
                    <a16:rowId xmlns:a16="http://schemas.microsoft.com/office/drawing/2014/main" val="617818504"/>
                  </a:ext>
                </a:extLst>
              </a:tr>
              <a:tr h="209833">
                <a:tc>
                  <a:txBody>
                    <a:bodyPr/>
                    <a:lstStyle/>
                    <a:p>
                      <a:pPr algn="l" fontAlgn="ctr"/>
                      <a:r>
                        <a:rPr lang="en-US" sz="800" b="0" i="0" u="none" strike="noStrike" dirty="0">
                          <a:solidFill>
                            <a:srgbClr val="000000"/>
                          </a:solidFill>
                          <a:effectLst/>
                          <a:latin typeface="Segoe UI" panose="020B0502040204020203" pitchFamily="34" charset="0"/>
                          <a:cs typeface="Segoe UI" panose="020B0502040204020203" pitchFamily="34" charset="0"/>
                        </a:rPr>
                        <a:t>75122300-0736-4087-</a:t>
                      </a:r>
                    </a:p>
                  </a:txBody>
                  <a:tcPr marL="8920" marR="8920" marT="8920"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FALSE</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 </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FALSE</a:t>
                      </a:r>
                    </a:p>
                  </a:txBody>
                  <a:tcPr marL="8920" marR="8920" marT="8920"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extLst>
                  <a:ext uri="{0D108BD9-81ED-4DB2-BD59-A6C34878D82A}">
                    <a16:rowId xmlns:a16="http://schemas.microsoft.com/office/drawing/2014/main" val="2517187664"/>
                  </a:ext>
                </a:extLst>
              </a:tr>
              <a:tr h="209833">
                <a:tc>
                  <a:txBody>
                    <a:bodyPr/>
                    <a:lstStyle/>
                    <a:p>
                      <a:pPr algn="l" fontAlgn="ctr"/>
                      <a:r>
                        <a:rPr lang="en-US" sz="800" b="0" i="0" u="none" strike="noStrike" dirty="0">
                          <a:solidFill>
                            <a:srgbClr val="000000"/>
                          </a:solidFill>
                          <a:effectLst/>
                          <a:latin typeface="Segoe UI" panose="020B0502040204020203" pitchFamily="34" charset="0"/>
                          <a:cs typeface="Segoe UI" panose="020B0502040204020203" pitchFamily="34" charset="0"/>
                        </a:rPr>
                        <a:t>75bc6ebd-40cd-4e1d-</a:t>
                      </a:r>
                    </a:p>
                  </a:txBody>
                  <a:tcPr marL="8920" marR="8920" marT="8920"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TRUE</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5</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FALSE</a:t>
                      </a:r>
                    </a:p>
                  </a:txBody>
                  <a:tcPr marL="8920" marR="8920" marT="8920"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extLst>
                  <a:ext uri="{0D108BD9-81ED-4DB2-BD59-A6C34878D82A}">
                    <a16:rowId xmlns:a16="http://schemas.microsoft.com/office/drawing/2014/main" val="1149371599"/>
                  </a:ext>
                </a:extLst>
              </a:tr>
              <a:tr h="209833">
                <a:tc>
                  <a:txBody>
                    <a:bodyPr/>
                    <a:lstStyle/>
                    <a:p>
                      <a:pPr algn="l" fontAlgn="ctr"/>
                      <a:r>
                        <a:rPr lang="en-US" sz="800" b="0" i="0" u="none" strike="noStrike" dirty="0">
                          <a:solidFill>
                            <a:srgbClr val="000000"/>
                          </a:solidFill>
                          <a:effectLst/>
                          <a:latin typeface="Segoe UI" panose="020B0502040204020203" pitchFamily="34" charset="0"/>
                          <a:cs typeface="Segoe UI" panose="020B0502040204020203" pitchFamily="34" charset="0"/>
                        </a:rPr>
                        <a:t>ce965c4d-7a2b-4db6-</a:t>
                      </a:r>
                    </a:p>
                  </a:txBody>
                  <a:tcPr marL="8920" marR="8920" marT="8920"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TRUE</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3</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TRUE</a:t>
                      </a:r>
                    </a:p>
                  </a:txBody>
                  <a:tcPr marL="8920" marR="8920" marT="8920"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extLst>
                  <a:ext uri="{0D108BD9-81ED-4DB2-BD59-A6C34878D82A}">
                    <a16:rowId xmlns:a16="http://schemas.microsoft.com/office/drawing/2014/main" val="2297016751"/>
                  </a:ext>
                </a:extLst>
              </a:tr>
              <a:tr h="209833">
                <a:tc>
                  <a:txBody>
                    <a:bodyPr/>
                    <a:lstStyle/>
                    <a:p>
                      <a:pPr algn="l" fontAlgn="ctr"/>
                      <a:r>
                        <a:rPr lang="en-US" sz="800" b="0" i="0" u="none" strike="noStrike" dirty="0">
                          <a:solidFill>
                            <a:srgbClr val="000000"/>
                          </a:solidFill>
                          <a:effectLst/>
                          <a:latin typeface="Segoe UI" panose="020B0502040204020203" pitchFamily="34" charset="0"/>
                          <a:cs typeface="Segoe UI" panose="020B0502040204020203" pitchFamily="34" charset="0"/>
                        </a:rPr>
                        <a:t>28867d12-27a6-4e6a-</a:t>
                      </a:r>
                    </a:p>
                  </a:txBody>
                  <a:tcPr marL="8920" marR="8920" marT="8920"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TRUE</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5</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TRUE</a:t>
                      </a:r>
                    </a:p>
                  </a:txBody>
                  <a:tcPr marL="8920" marR="8920" marT="8920"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extLst>
                  <a:ext uri="{0D108BD9-81ED-4DB2-BD59-A6C34878D82A}">
                    <a16:rowId xmlns:a16="http://schemas.microsoft.com/office/drawing/2014/main" val="3803898738"/>
                  </a:ext>
                </a:extLst>
              </a:tr>
              <a:tr h="209833">
                <a:tc>
                  <a:txBody>
                    <a:bodyPr/>
                    <a:lstStyle/>
                    <a:p>
                      <a:pPr algn="l" fontAlgn="ctr"/>
                      <a:r>
                        <a:rPr lang="en-US" sz="800" b="0" i="0" u="none" strike="noStrike" dirty="0">
                          <a:solidFill>
                            <a:srgbClr val="000000"/>
                          </a:solidFill>
                          <a:effectLst/>
                          <a:latin typeface="Segoe UI" panose="020B0502040204020203" pitchFamily="34" charset="0"/>
                          <a:cs typeface="Segoe UI" panose="020B0502040204020203" pitchFamily="34" charset="0"/>
                        </a:rPr>
                        <a:t>5a7a7e13-fbcf-46e4-</a:t>
                      </a:r>
                    </a:p>
                  </a:txBody>
                  <a:tcPr marL="8920" marR="8920" marT="8920"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FALSE</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 </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FALSE</a:t>
                      </a:r>
                    </a:p>
                  </a:txBody>
                  <a:tcPr marL="8920" marR="8920" marT="8920"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extLst>
                  <a:ext uri="{0D108BD9-81ED-4DB2-BD59-A6C34878D82A}">
                    <a16:rowId xmlns:a16="http://schemas.microsoft.com/office/drawing/2014/main" val="3324678318"/>
                  </a:ext>
                </a:extLst>
              </a:tr>
              <a:tr h="209833">
                <a:tc>
                  <a:txBody>
                    <a:bodyPr/>
                    <a:lstStyle/>
                    <a:p>
                      <a:pPr algn="l" fontAlgn="ctr"/>
                      <a:r>
                        <a:rPr lang="en-US" sz="800" b="0" i="0" u="none" strike="noStrike" dirty="0">
                          <a:solidFill>
                            <a:srgbClr val="000000"/>
                          </a:solidFill>
                          <a:effectLst/>
                          <a:latin typeface="Segoe UI" panose="020B0502040204020203" pitchFamily="34" charset="0"/>
                          <a:cs typeface="Segoe UI" panose="020B0502040204020203" pitchFamily="34" charset="0"/>
                        </a:rPr>
                        <a:t>0143cb8b-bb81-4916-</a:t>
                      </a:r>
                    </a:p>
                  </a:txBody>
                  <a:tcPr marL="8920" marR="8920" marT="8920"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FALSE</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 </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FALSE</a:t>
                      </a:r>
                    </a:p>
                  </a:txBody>
                  <a:tcPr marL="8920" marR="8920" marT="8920"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extLst>
                  <a:ext uri="{0D108BD9-81ED-4DB2-BD59-A6C34878D82A}">
                    <a16:rowId xmlns:a16="http://schemas.microsoft.com/office/drawing/2014/main" val="2383950533"/>
                  </a:ext>
                </a:extLst>
              </a:tr>
              <a:tr h="209833">
                <a:tc>
                  <a:txBody>
                    <a:bodyPr/>
                    <a:lstStyle/>
                    <a:p>
                      <a:pPr algn="l" fontAlgn="ctr"/>
                      <a:r>
                        <a:rPr lang="en-US" sz="800" b="0" i="0" u="none" strike="noStrike" dirty="0">
                          <a:solidFill>
                            <a:srgbClr val="000000"/>
                          </a:solidFill>
                          <a:effectLst/>
                          <a:latin typeface="Segoe UI" panose="020B0502040204020203" pitchFamily="34" charset="0"/>
                          <a:cs typeface="Segoe UI" panose="020B0502040204020203" pitchFamily="34" charset="0"/>
                        </a:rPr>
                        <a:t>a4ccc1b3-cbb6-449c-</a:t>
                      </a:r>
                    </a:p>
                  </a:txBody>
                  <a:tcPr marL="8920" marR="8920" marT="8920"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TRUE</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5</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FALSE</a:t>
                      </a:r>
                    </a:p>
                  </a:txBody>
                  <a:tcPr marL="8920" marR="8920" marT="8920"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A"/>
                    </a:solidFill>
                  </a:tcPr>
                </a:tc>
                <a:extLst>
                  <a:ext uri="{0D108BD9-81ED-4DB2-BD59-A6C34878D82A}">
                    <a16:rowId xmlns:a16="http://schemas.microsoft.com/office/drawing/2014/main" val="1013483193"/>
                  </a:ext>
                </a:extLst>
              </a:tr>
              <a:tr h="136837">
                <a:tc>
                  <a:txBody>
                    <a:bodyPr/>
                    <a:lstStyle/>
                    <a:p>
                      <a:pPr algn="l" fontAlgn="ctr"/>
                      <a:r>
                        <a:rPr lang="en-US" sz="800" b="0" i="0" u="none" strike="noStrike" dirty="0">
                          <a:solidFill>
                            <a:srgbClr val="000000"/>
                          </a:solidFill>
                          <a:effectLst/>
                          <a:latin typeface="Segoe UI" panose="020B0502040204020203" pitchFamily="34" charset="0"/>
                          <a:cs typeface="Segoe UI" panose="020B0502040204020203" pitchFamily="34" charset="0"/>
                        </a:rPr>
                        <a:t>b1dded76-cd60-4222-</a:t>
                      </a:r>
                    </a:p>
                  </a:txBody>
                  <a:tcPr marL="8920" marR="8920" marT="8920" marB="0" anchor="ctr">
                    <a:lnL w="635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TRUE</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US" sz="800" b="0" i="0" u="none" strike="noStrike">
                          <a:solidFill>
                            <a:srgbClr val="000000"/>
                          </a:solidFill>
                          <a:effectLst/>
                          <a:latin typeface="Segoe UI" panose="020B0502040204020203" pitchFamily="34" charset="0"/>
                          <a:cs typeface="Segoe UI" panose="020B0502040204020203" pitchFamily="34" charset="0"/>
                        </a:rPr>
                        <a:t>3</a:t>
                      </a:r>
                    </a:p>
                  </a:txBody>
                  <a:tcPr marL="8920" marR="8920" marT="89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tc>
                  <a:txBody>
                    <a:bodyPr/>
                    <a:lstStyle/>
                    <a:p>
                      <a:pPr algn="ctr" fontAlgn="ctr"/>
                      <a:r>
                        <a:rPr lang="en-US" sz="800" b="0" i="0" u="none" strike="noStrike" dirty="0">
                          <a:solidFill>
                            <a:srgbClr val="000000"/>
                          </a:solidFill>
                          <a:effectLst/>
                          <a:latin typeface="Segoe UI" panose="020B0502040204020203" pitchFamily="34" charset="0"/>
                          <a:cs typeface="Segoe UI" panose="020B0502040204020203" pitchFamily="34" charset="0"/>
                        </a:rPr>
                        <a:t>FALSE</a:t>
                      </a:r>
                    </a:p>
                  </a:txBody>
                  <a:tcPr marL="8920" marR="8920" marT="8920" marB="0" anchor="ctr">
                    <a:lnL w="12700" cap="flat" cmpd="sng" algn="ctr">
                      <a:solidFill>
                        <a:srgbClr val="FFFFFF"/>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2EFDA"/>
                    </a:solidFill>
                  </a:tcPr>
                </a:tc>
                <a:extLst>
                  <a:ext uri="{0D108BD9-81ED-4DB2-BD59-A6C34878D82A}">
                    <a16:rowId xmlns:a16="http://schemas.microsoft.com/office/drawing/2014/main" val="406056773"/>
                  </a:ext>
                </a:extLst>
              </a:tr>
            </a:tbl>
          </a:graphicData>
        </a:graphic>
      </p:graphicFrame>
    </p:spTree>
    <p:extLst>
      <p:ext uri="{BB962C8B-B14F-4D97-AF65-F5344CB8AC3E}">
        <p14:creationId xmlns:p14="http://schemas.microsoft.com/office/powerpoint/2010/main" val="12248767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00725" y="-239206"/>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000" b="1" dirty="0">
                <a:solidFill>
                  <a:srgbClr val="295269"/>
                </a:solidFill>
                <a:latin typeface="Roboto"/>
                <a:ea typeface="Roboto"/>
                <a:cs typeface="Roboto"/>
                <a:sym typeface="Roboto"/>
              </a:rPr>
              <a:t>Key Findings</a:t>
            </a:r>
          </a:p>
        </p:txBody>
      </p:sp>
      <p:sp>
        <p:nvSpPr>
          <p:cNvPr id="323" name="Shape 323"/>
          <p:cNvSpPr txBox="1"/>
          <p:nvPr/>
        </p:nvSpPr>
        <p:spPr>
          <a:xfrm>
            <a:off x="4572000" y="598394"/>
            <a:ext cx="4178874" cy="3885528"/>
          </a:xfrm>
          <a:prstGeom prst="rect">
            <a:avLst/>
          </a:prstGeom>
          <a:solidFill>
            <a:srgbClr val="D3D1E1"/>
          </a:solidFill>
          <a:ln>
            <a:noFill/>
          </a:ln>
        </p:spPr>
        <p:txBody>
          <a:bodyPr spcFirstLastPara="1" wrap="square" lIns="91425" tIns="91425" rIns="91425" bIns="91425" anchor="t" anchorCtr="0">
            <a:noAutofit/>
          </a:bodyPr>
          <a:lstStyle/>
          <a:p>
            <a:r>
              <a:rPr lang="en-US" sz="900" b="0" dirty="0">
                <a:solidFill>
                  <a:schemeClr val="tx1"/>
                </a:solidFill>
                <a:effectLst/>
                <a:latin typeface="Courier New" panose="02070309020205020404" pitchFamily="49" charset="0"/>
                <a:cs typeface="Courier New" panose="02070309020205020404" pitchFamily="49" charset="0"/>
              </a:rPr>
              <a:t> </a:t>
            </a:r>
            <a:r>
              <a:rPr lang="en-US" sz="800" b="0" dirty="0">
                <a:solidFill>
                  <a:schemeClr val="tx1"/>
                </a:solidFill>
                <a:effectLst/>
                <a:latin typeface="Courier New" panose="02070309020205020404" pitchFamily="49" charset="0"/>
                <a:cs typeface="Courier New" panose="02070309020205020404" pitchFamily="49" charset="0"/>
              </a:rPr>
              <a:t>WITH q1 AS (SELECT DISTINCT </a:t>
            </a:r>
            <a:r>
              <a:rPr lang="en-US" sz="800" b="0" dirty="0" err="1">
                <a:solidFill>
                  <a:schemeClr val="tx1"/>
                </a:solidFill>
                <a:effectLst/>
                <a:latin typeface="Courier New" panose="02070309020205020404" pitchFamily="49" charset="0"/>
                <a:cs typeface="Courier New" panose="02070309020205020404" pitchFamily="49" charset="0"/>
              </a:rPr>
              <a:t>q.user_id</a:t>
            </a:r>
            <a:r>
              <a:rPr lang="en-US" sz="800" b="0" dirty="0">
                <a:solidFill>
                  <a:schemeClr val="tx1"/>
                </a:solidFill>
                <a:effectLst/>
                <a:latin typeface="Courier New" panose="02070309020205020404" pitchFamily="49" charset="0"/>
                <a:cs typeface="Courier New" panose="02070309020205020404" pitchFamily="49" charset="0"/>
              </a:rPr>
              <a:t>, </a:t>
            </a:r>
          </a:p>
          <a:p>
            <a:r>
              <a:rPr lang="en-US" sz="800" b="0" dirty="0">
                <a:solidFill>
                  <a:schemeClr val="tx1"/>
                </a:solidFill>
                <a:effectLst/>
                <a:latin typeface="Courier New" panose="02070309020205020404" pitchFamily="49" charset="0"/>
                <a:cs typeface="Courier New" panose="02070309020205020404" pitchFamily="49" charset="0"/>
              </a:rPr>
              <a:t>  CASE </a:t>
            </a:r>
          </a:p>
          <a:p>
            <a:r>
              <a:rPr lang="en-US" sz="800" b="0" dirty="0">
                <a:solidFill>
                  <a:schemeClr val="tx1"/>
                </a:solidFill>
                <a:effectLst/>
                <a:latin typeface="Courier New" panose="02070309020205020404" pitchFamily="49" charset="0"/>
                <a:cs typeface="Courier New" panose="02070309020205020404" pitchFamily="49" charset="0"/>
              </a:rPr>
              <a:t>  WHEN </a:t>
            </a:r>
            <a:r>
              <a:rPr lang="en-US" sz="800" b="0" dirty="0" err="1">
                <a:solidFill>
                  <a:schemeClr val="tx1"/>
                </a:solidFill>
                <a:effectLst/>
                <a:latin typeface="Courier New" panose="02070309020205020404" pitchFamily="49" charset="0"/>
                <a:cs typeface="Courier New" panose="02070309020205020404" pitchFamily="49" charset="0"/>
              </a:rPr>
              <a:t>h.number_of_pairs</a:t>
            </a:r>
            <a:r>
              <a:rPr lang="en-US" sz="800" b="0" dirty="0">
                <a:solidFill>
                  <a:schemeClr val="tx1"/>
                </a:solidFill>
                <a:effectLst/>
                <a:latin typeface="Courier New" panose="02070309020205020404" pitchFamily="49" charset="0"/>
                <a:cs typeface="Courier New" panose="02070309020205020404" pitchFamily="49" charset="0"/>
              </a:rPr>
              <a:t> </a:t>
            </a:r>
          </a:p>
          <a:p>
            <a:r>
              <a:rPr lang="en-US" sz="800" b="0" dirty="0">
                <a:solidFill>
                  <a:schemeClr val="tx1"/>
                </a:solidFill>
                <a:effectLst/>
                <a:latin typeface="Courier New" panose="02070309020205020404" pitchFamily="49" charset="0"/>
                <a:cs typeface="Courier New" panose="02070309020205020404" pitchFamily="49" charset="0"/>
              </a:rPr>
              <a:t>    IS NOT NULL THEN 'True' </a:t>
            </a:r>
          </a:p>
          <a:p>
            <a:r>
              <a:rPr lang="en-US" sz="800" b="0" dirty="0">
                <a:solidFill>
                  <a:schemeClr val="tx1"/>
                </a:solidFill>
                <a:effectLst/>
                <a:latin typeface="Courier New" panose="02070309020205020404" pitchFamily="49" charset="0"/>
                <a:cs typeface="Courier New" panose="02070309020205020404" pitchFamily="49" charset="0"/>
              </a:rPr>
              <a:t>  WHEN </a:t>
            </a:r>
            <a:r>
              <a:rPr lang="en-US" sz="800" b="0" dirty="0" err="1">
                <a:solidFill>
                  <a:schemeClr val="tx1"/>
                </a:solidFill>
                <a:effectLst/>
                <a:latin typeface="Courier New" panose="02070309020205020404" pitchFamily="49" charset="0"/>
                <a:cs typeface="Courier New" panose="02070309020205020404" pitchFamily="49" charset="0"/>
              </a:rPr>
              <a:t>h.number_of_pairs</a:t>
            </a:r>
            <a:r>
              <a:rPr lang="en-US" sz="800" b="0" dirty="0">
                <a:solidFill>
                  <a:schemeClr val="tx1"/>
                </a:solidFill>
                <a:effectLst/>
                <a:latin typeface="Courier New" panose="02070309020205020404" pitchFamily="49" charset="0"/>
                <a:cs typeface="Courier New" panose="02070309020205020404" pitchFamily="49" charset="0"/>
              </a:rPr>
              <a:t> </a:t>
            </a:r>
          </a:p>
          <a:p>
            <a:r>
              <a:rPr lang="en-US" sz="800" b="0" dirty="0">
                <a:solidFill>
                  <a:schemeClr val="tx1"/>
                </a:solidFill>
                <a:effectLst/>
                <a:latin typeface="Courier New" panose="02070309020205020404" pitchFamily="49" charset="0"/>
                <a:cs typeface="Courier New" panose="02070309020205020404" pitchFamily="49" charset="0"/>
              </a:rPr>
              <a:t>    IS NULL THEN 'False' END AS </a:t>
            </a:r>
            <a:r>
              <a:rPr lang="en-US" sz="800" b="0" dirty="0" err="1">
                <a:solidFill>
                  <a:schemeClr val="tx1"/>
                </a:solidFill>
                <a:effectLst/>
                <a:latin typeface="Courier New" panose="02070309020205020404" pitchFamily="49" charset="0"/>
                <a:cs typeface="Courier New" panose="02070309020205020404" pitchFamily="49" charset="0"/>
              </a:rPr>
              <a:t>is_home_try_on</a:t>
            </a:r>
            <a:r>
              <a:rPr lang="en-US" sz="800" b="0" dirty="0">
                <a:solidFill>
                  <a:schemeClr val="tx1"/>
                </a:solidFill>
                <a:effectLst/>
                <a:latin typeface="Courier New" panose="02070309020205020404" pitchFamily="49" charset="0"/>
                <a:cs typeface="Courier New" panose="02070309020205020404" pitchFamily="49" charset="0"/>
              </a:rPr>
              <a:t>, </a:t>
            </a:r>
          </a:p>
          <a:p>
            <a:r>
              <a:rPr lang="en-US" sz="800" b="0" dirty="0">
                <a:solidFill>
                  <a:schemeClr val="tx1"/>
                </a:solidFill>
                <a:effectLst/>
                <a:latin typeface="Courier New" panose="02070309020205020404" pitchFamily="49" charset="0"/>
                <a:cs typeface="Courier New" panose="02070309020205020404" pitchFamily="49" charset="0"/>
              </a:rPr>
              <a:t>  REPLACE (</a:t>
            </a:r>
            <a:r>
              <a:rPr lang="en-US" sz="800" b="0" dirty="0" err="1">
                <a:solidFill>
                  <a:schemeClr val="tx1"/>
                </a:solidFill>
                <a:effectLst/>
                <a:latin typeface="Courier New" panose="02070309020205020404" pitchFamily="49" charset="0"/>
                <a:cs typeface="Courier New" panose="02070309020205020404" pitchFamily="49" charset="0"/>
              </a:rPr>
              <a:t>h.number_of_pairs</a:t>
            </a:r>
            <a:r>
              <a:rPr lang="en-US" sz="800" b="0" dirty="0">
                <a:solidFill>
                  <a:schemeClr val="tx1"/>
                </a:solidFill>
                <a:effectLst/>
                <a:latin typeface="Courier New" panose="02070309020205020404" pitchFamily="49" charset="0"/>
                <a:cs typeface="Courier New" panose="02070309020205020404" pitchFamily="49" charset="0"/>
              </a:rPr>
              <a:t>, ' pairs','') as </a:t>
            </a:r>
          </a:p>
          <a:p>
            <a:r>
              <a:rPr lang="en-US" sz="800" b="0" dirty="0">
                <a:solidFill>
                  <a:schemeClr val="tx1"/>
                </a:solidFill>
                <a:effectLst/>
                <a:latin typeface="Courier New" panose="02070309020205020404" pitchFamily="49" charset="0"/>
                <a:cs typeface="Courier New" panose="02070309020205020404" pitchFamily="49" charset="0"/>
              </a:rPr>
              <a:t>  </a:t>
            </a:r>
            <a:r>
              <a:rPr lang="en-US" sz="800" b="0" dirty="0" err="1">
                <a:solidFill>
                  <a:schemeClr val="tx1"/>
                </a:solidFill>
                <a:effectLst/>
                <a:latin typeface="Courier New" panose="02070309020205020404" pitchFamily="49" charset="0"/>
                <a:cs typeface="Courier New" panose="02070309020205020404" pitchFamily="49" charset="0"/>
              </a:rPr>
              <a:t>number_of_pairs</a:t>
            </a:r>
            <a:r>
              <a:rPr lang="en-US" sz="800" b="0" dirty="0">
                <a:solidFill>
                  <a:schemeClr val="tx1"/>
                </a:solidFill>
                <a:effectLst/>
                <a:latin typeface="Courier New" panose="02070309020205020404" pitchFamily="49" charset="0"/>
                <a:cs typeface="Courier New" panose="02070309020205020404" pitchFamily="49" charset="0"/>
              </a:rPr>
              <a:t>,</a:t>
            </a:r>
          </a:p>
          <a:p>
            <a:r>
              <a:rPr lang="en-US" sz="800" b="0" dirty="0">
                <a:solidFill>
                  <a:schemeClr val="tx1"/>
                </a:solidFill>
                <a:effectLst/>
                <a:latin typeface="Courier New" panose="02070309020205020404" pitchFamily="49" charset="0"/>
                <a:cs typeface="Courier New" panose="02070309020205020404" pitchFamily="49" charset="0"/>
              </a:rPr>
              <a:t>  CASE </a:t>
            </a:r>
          </a:p>
          <a:p>
            <a:r>
              <a:rPr lang="en-US" sz="800" b="0" dirty="0">
                <a:solidFill>
                  <a:schemeClr val="tx1"/>
                </a:solidFill>
                <a:effectLst/>
                <a:latin typeface="Courier New" panose="02070309020205020404" pitchFamily="49" charset="0"/>
                <a:cs typeface="Courier New" panose="02070309020205020404" pitchFamily="49" charset="0"/>
              </a:rPr>
              <a:t>  WHEN </a:t>
            </a:r>
            <a:r>
              <a:rPr lang="en-US" sz="800" b="0" dirty="0" err="1">
                <a:solidFill>
                  <a:schemeClr val="tx1"/>
                </a:solidFill>
                <a:effectLst/>
                <a:latin typeface="Courier New" panose="02070309020205020404" pitchFamily="49" charset="0"/>
                <a:cs typeface="Courier New" panose="02070309020205020404" pitchFamily="49" charset="0"/>
              </a:rPr>
              <a:t>p.product_id</a:t>
            </a:r>
            <a:r>
              <a:rPr lang="en-US" sz="800" b="0" dirty="0">
                <a:solidFill>
                  <a:schemeClr val="tx1"/>
                </a:solidFill>
                <a:effectLst/>
                <a:latin typeface="Courier New" panose="02070309020205020404" pitchFamily="49" charset="0"/>
                <a:cs typeface="Courier New" panose="02070309020205020404" pitchFamily="49" charset="0"/>
              </a:rPr>
              <a:t> </a:t>
            </a:r>
          </a:p>
          <a:p>
            <a:r>
              <a:rPr lang="en-US" sz="800" b="0" dirty="0">
                <a:solidFill>
                  <a:schemeClr val="tx1"/>
                </a:solidFill>
                <a:effectLst/>
                <a:latin typeface="Courier New" panose="02070309020205020404" pitchFamily="49" charset="0"/>
                <a:cs typeface="Courier New" panose="02070309020205020404" pitchFamily="49" charset="0"/>
              </a:rPr>
              <a:t>    IS NOT NULL THEN 'True'</a:t>
            </a:r>
          </a:p>
          <a:p>
            <a:r>
              <a:rPr lang="en-US" sz="800" b="0" dirty="0">
                <a:solidFill>
                  <a:schemeClr val="tx1"/>
                </a:solidFill>
                <a:effectLst/>
                <a:latin typeface="Courier New" panose="02070309020205020404" pitchFamily="49" charset="0"/>
                <a:cs typeface="Courier New" panose="02070309020205020404" pitchFamily="49" charset="0"/>
              </a:rPr>
              <a:t>  WHEN </a:t>
            </a:r>
            <a:r>
              <a:rPr lang="en-US" sz="800" b="0" dirty="0" err="1">
                <a:solidFill>
                  <a:schemeClr val="tx1"/>
                </a:solidFill>
                <a:effectLst/>
                <a:latin typeface="Courier New" panose="02070309020205020404" pitchFamily="49" charset="0"/>
                <a:cs typeface="Courier New" panose="02070309020205020404" pitchFamily="49" charset="0"/>
              </a:rPr>
              <a:t>p.product_id</a:t>
            </a:r>
            <a:r>
              <a:rPr lang="en-US" sz="800" b="0" dirty="0">
                <a:solidFill>
                  <a:schemeClr val="tx1"/>
                </a:solidFill>
                <a:effectLst/>
                <a:latin typeface="Courier New" panose="02070309020205020404" pitchFamily="49" charset="0"/>
                <a:cs typeface="Courier New" panose="02070309020205020404" pitchFamily="49" charset="0"/>
              </a:rPr>
              <a:t> </a:t>
            </a:r>
          </a:p>
          <a:p>
            <a:r>
              <a:rPr lang="en-US" sz="800" b="0" dirty="0">
                <a:solidFill>
                  <a:schemeClr val="tx1"/>
                </a:solidFill>
                <a:effectLst/>
                <a:latin typeface="Courier New" panose="02070309020205020404" pitchFamily="49" charset="0"/>
                <a:cs typeface="Courier New" panose="02070309020205020404" pitchFamily="49" charset="0"/>
              </a:rPr>
              <a:t>    IS NULL THEN 'False'</a:t>
            </a:r>
          </a:p>
          <a:p>
            <a:r>
              <a:rPr lang="en-US" sz="800" b="0" dirty="0">
                <a:solidFill>
                  <a:schemeClr val="tx1"/>
                </a:solidFill>
                <a:effectLst/>
                <a:latin typeface="Courier New" panose="02070309020205020404" pitchFamily="49" charset="0"/>
                <a:cs typeface="Courier New" panose="02070309020205020404" pitchFamily="49" charset="0"/>
              </a:rPr>
              <a:t>  END AS </a:t>
            </a:r>
            <a:r>
              <a:rPr lang="en-US" sz="800" b="0" dirty="0" err="1">
                <a:solidFill>
                  <a:schemeClr val="tx1"/>
                </a:solidFill>
                <a:effectLst/>
                <a:latin typeface="Courier New" panose="02070309020205020404" pitchFamily="49" charset="0"/>
                <a:cs typeface="Courier New" panose="02070309020205020404" pitchFamily="49" charset="0"/>
              </a:rPr>
              <a:t>is_purchase</a:t>
            </a:r>
            <a:endParaRPr lang="en-US" sz="800" b="0" dirty="0">
              <a:solidFill>
                <a:schemeClr val="tx1"/>
              </a:solidFill>
              <a:effectLst/>
              <a:latin typeface="Courier New" panose="02070309020205020404" pitchFamily="49" charset="0"/>
              <a:cs typeface="Courier New" panose="02070309020205020404" pitchFamily="49" charset="0"/>
            </a:endParaRPr>
          </a:p>
          <a:p>
            <a:r>
              <a:rPr lang="en-US" sz="800" b="0" dirty="0">
                <a:solidFill>
                  <a:schemeClr val="tx1"/>
                </a:solidFill>
                <a:effectLst/>
                <a:latin typeface="Courier New" panose="02070309020205020404" pitchFamily="49" charset="0"/>
                <a:cs typeface="Courier New" panose="02070309020205020404" pitchFamily="49" charset="0"/>
              </a:rPr>
              <a:t>FROM quiz q</a:t>
            </a:r>
          </a:p>
          <a:p>
            <a:r>
              <a:rPr lang="en-US" sz="800" b="0" dirty="0">
                <a:solidFill>
                  <a:schemeClr val="tx1"/>
                </a:solidFill>
                <a:effectLst/>
                <a:latin typeface="Courier New" panose="02070309020205020404" pitchFamily="49" charset="0"/>
                <a:cs typeface="Courier New" panose="02070309020205020404" pitchFamily="49" charset="0"/>
              </a:rPr>
              <a:t>  LEFT JOIN </a:t>
            </a:r>
            <a:r>
              <a:rPr lang="en-US" sz="800" b="0" dirty="0" err="1">
                <a:solidFill>
                  <a:schemeClr val="tx1"/>
                </a:solidFill>
                <a:effectLst/>
                <a:latin typeface="Courier New" panose="02070309020205020404" pitchFamily="49" charset="0"/>
                <a:cs typeface="Courier New" panose="02070309020205020404" pitchFamily="49" charset="0"/>
              </a:rPr>
              <a:t>home_try_on</a:t>
            </a:r>
            <a:r>
              <a:rPr lang="en-US" sz="800" b="0" dirty="0">
                <a:solidFill>
                  <a:schemeClr val="tx1"/>
                </a:solidFill>
                <a:effectLst/>
                <a:latin typeface="Courier New" panose="02070309020205020404" pitchFamily="49" charset="0"/>
                <a:cs typeface="Courier New" panose="02070309020205020404" pitchFamily="49" charset="0"/>
              </a:rPr>
              <a:t> h</a:t>
            </a:r>
          </a:p>
          <a:p>
            <a:r>
              <a:rPr lang="en-US" sz="800" b="0" dirty="0">
                <a:solidFill>
                  <a:schemeClr val="tx1"/>
                </a:solidFill>
                <a:effectLst/>
                <a:latin typeface="Courier New" panose="02070309020205020404" pitchFamily="49" charset="0"/>
                <a:cs typeface="Courier New" panose="02070309020205020404" pitchFamily="49" charset="0"/>
              </a:rPr>
              <a:t>  ON </a:t>
            </a:r>
            <a:r>
              <a:rPr lang="en-US" sz="800" b="0" dirty="0" err="1">
                <a:solidFill>
                  <a:schemeClr val="tx1"/>
                </a:solidFill>
                <a:effectLst/>
                <a:latin typeface="Courier New" panose="02070309020205020404" pitchFamily="49" charset="0"/>
                <a:cs typeface="Courier New" panose="02070309020205020404" pitchFamily="49" charset="0"/>
              </a:rPr>
              <a:t>h.user_id</a:t>
            </a:r>
            <a:r>
              <a:rPr lang="en-US" sz="800" b="0" dirty="0">
                <a:solidFill>
                  <a:schemeClr val="tx1"/>
                </a:solidFill>
                <a:effectLst/>
                <a:latin typeface="Courier New" panose="02070309020205020404" pitchFamily="49" charset="0"/>
                <a:cs typeface="Courier New" panose="02070309020205020404" pitchFamily="49" charset="0"/>
              </a:rPr>
              <a:t> = </a:t>
            </a:r>
            <a:r>
              <a:rPr lang="en-US" sz="800" b="0" dirty="0" err="1">
                <a:solidFill>
                  <a:schemeClr val="tx1"/>
                </a:solidFill>
                <a:effectLst/>
                <a:latin typeface="Courier New" panose="02070309020205020404" pitchFamily="49" charset="0"/>
                <a:cs typeface="Courier New" panose="02070309020205020404" pitchFamily="49" charset="0"/>
              </a:rPr>
              <a:t>q.user_id</a:t>
            </a:r>
            <a:endParaRPr lang="en-US" sz="800" b="0" dirty="0">
              <a:solidFill>
                <a:schemeClr val="tx1"/>
              </a:solidFill>
              <a:effectLst/>
              <a:latin typeface="Courier New" panose="02070309020205020404" pitchFamily="49" charset="0"/>
              <a:cs typeface="Courier New" panose="02070309020205020404" pitchFamily="49" charset="0"/>
            </a:endParaRPr>
          </a:p>
          <a:p>
            <a:r>
              <a:rPr lang="en-US" sz="800" b="0" dirty="0">
                <a:solidFill>
                  <a:schemeClr val="tx1"/>
                </a:solidFill>
                <a:effectLst/>
                <a:latin typeface="Courier New" panose="02070309020205020404" pitchFamily="49" charset="0"/>
                <a:cs typeface="Courier New" panose="02070309020205020404" pitchFamily="49" charset="0"/>
              </a:rPr>
              <a:t>  LEFT JOIN purchase p</a:t>
            </a:r>
          </a:p>
          <a:p>
            <a:r>
              <a:rPr lang="en-US" sz="800" b="0" dirty="0">
                <a:solidFill>
                  <a:schemeClr val="tx1"/>
                </a:solidFill>
                <a:effectLst/>
                <a:latin typeface="Courier New" panose="02070309020205020404" pitchFamily="49" charset="0"/>
                <a:cs typeface="Courier New" panose="02070309020205020404" pitchFamily="49" charset="0"/>
              </a:rPr>
              <a:t>  on </a:t>
            </a:r>
            <a:r>
              <a:rPr lang="en-US" sz="800" b="0" dirty="0" err="1">
                <a:solidFill>
                  <a:schemeClr val="tx1"/>
                </a:solidFill>
                <a:effectLst/>
                <a:latin typeface="Courier New" panose="02070309020205020404" pitchFamily="49" charset="0"/>
                <a:cs typeface="Courier New" panose="02070309020205020404" pitchFamily="49" charset="0"/>
              </a:rPr>
              <a:t>p.user_id</a:t>
            </a:r>
            <a:r>
              <a:rPr lang="en-US" sz="800" b="0" dirty="0">
                <a:solidFill>
                  <a:schemeClr val="tx1"/>
                </a:solidFill>
                <a:effectLst/>
                <a:latin typeface="Courier New" panose="02070309020205020404" pitchFamily="49" charset="0"/>
                <a:cs typeface="Courier New" panose="02070309020205020404" pitchFamily="49" charset="0"/>
              </a:rPr>
              <a:t> = </a:t>
            </a:r>
            <a:r>
              <a:rPr lang="en-US" sz="800" b="0" dirty="0" err="1">
                <a:solidFill>
                  <a:schemeClr val="tx1"/>
                </a:solidFill>
                <a:effectLst/>
                <a:latin typeface="Courier New" panose="02070309020205020404" pitchFamily="49" charset="0"/>
                <a:cs typeface="Courier New" panose="02070309020205020404" pitchFamily="49" charset="0"/>
              </a:rPr>
              <a:t>h.user_id</a:t>
            </a:r>
            <a:r>
              <a:rPr lang="en-US" sz="800" b="0" dirty="0">
                <a:solidFill>
                  <a:schemeClr val="tx1"/>
                </a:solidFill>
                <a:effectLst/>
                <a:latin typeface="Courier New" panose="02070309020205020404" pitchFamily="49" charset="0"/>
                <a:cs typeface="Courier New" panose="02070309020205020404" pitchFamily="49" charset="0"/>
              </a:rPr>
              <a:t>)</a:t>
            </a:r>
          </a:p>
          <a:p>
            <a:r>
              <a:rPr lang="en-US" sz="800" b="0" dirty="0">
                <a:solidFill>
                  <a:schemeClr val="tx1"/>
                </a:solidFill>
                <a:effectLst/>
                <a:latin typeface="Courier New" panose="02070309020205020404" pitchFamily="49" charset="0"/>
                <a:cs typeface="Courier New" panose="02070309020205020404" pitchFamily="49" charset="0"/>
              </a:rPr>
              <a:t>SELECT COUNT(</a:t>
            </a:r>
            <a:r>
              <a:rPr lang="en-US" sz="800" b="0" dirty="0" err="1">
                <a:solidFill>
                  <a:schemeClr val="tx1"/>
                </a:solidFill>
                <a:effectLst/>
                <a:latin typeface="Courier New" panose="02070309020205020404" pitchFamily="49" charset="0"/>
                <a:cs typeface="Courier New" panose="02070309020205020404" pitchFamily="49" charset="0"/>
              </a:rPr>
              <a:t>user_id</a:t>
            </a:r>
            <a:r>
              <a:rPr lang="en-US" sz="800" b="0" dirty="0">
                <a:solidFill>
                  <a:schemeClr val="tx1"/>
                </a:solidFill>
                <a:effectLst/>
                <a:latin typeface="Courier New" panose="02070309020205020404" pitchFamily="49" charset="0"/>
                <a:cs typeface="Courier New" panose="02070309020205020404" pitchFamily="49" charset="0"/>
              </a:rPr>
              <a:t>), </a:t>
            </a:r>
          </a:p>
          <a:p>
            <a:r>
              <a:rPr lang="en-US" sz="800" b="0" dirty="0">
                <a:solidFill>
                  <a:schemeClr val="tx1"/>
                </a:solidFill>
                <a:effectLst/>
                <a:latin typeface="Courier New" panose="02070309020205020404" pitchFamily="49" charset="0"/>
                <a:cs typeface="Courier New" panose="02070309020205020404" pitchFamily="49" charset="0"/>
              </a:rPr>
              <a:t>  (SELECT COUNT(*) FROM q1 WHERE </a:t>
            </a:r>
            <a:r>
              <a:rPr lang="en-US" sz="800" b="0" dirty="0" err="1">
                <a:solidFill>
                  <a:schemeClr val="tx1"/>
                </a:solidFill>
                <a:effectLst/>
                <a:latin typeface="Courier New" panose="02070309020205020404" pitchFamily="49" charset="0"/>
                <a:cs typeface="Courier New" panose="02070309020205020404" pitchFamily="49" charset="0"/>
              </a:rPr>
              <a:t>is_home_try_on</a:t>
            </a:r>
            <a:r>
              <a:rPr lang="en-US" sz="800" b="0" dirty="0">
                <a:solidFill>
                  <a:schemeClr val="tx1"/>
                </a:solidFill>
                <a:effectLst/>
                <a:latin typeface="Courier New" panose="02070309020205020404" pitchFamily="49" charset="0"/>
                <a:cs typeface="Courier New" panose="02070309020205020404" pitchFamily="49" charset="0"/>
              </a:rPr>
              <a:t> = 'True') as total_  </a:t>
            </a:r>
            <a:r>
              <a:rPr lang="en-US" sz="800" b="0" dirty="0" err="1">
                <a:solidFill>
                  <a:schemeClr val="tx1"/>
                </a:solidFill>
                <a:effectLst/>
                <a:latin typeface="Courier New" panose="02070309020205020404" pitchFamily="49" charset="0"/>
                <a:cs typeface="Courier New" panose="02070309020205020404" pitchFamily="49" charset="0"/>
              </a:rPr>
              <a:t>tried_on</a:t>
            </a:r>
            <a:r>
              <a:rPr lang="en-US" sz="800" b="0" dirty="0">
                <a:solidFill>
                  <a:schemeClr val="tx1"/>
                </a:solidFill>
                <a:effectLst/>
                <a:latin typeface="Courier New" panose="02070309020205020404" pitchFamily="49" charset="0"/>
                <a:cs typeface="Courier New" panose="02070309020205020404" pitchFamily="49" charset="0"/>
              </a:rPr>
              <a:t>, </a:t>
            </a:r>
          </a:p>
          <a:p>
            <a:r>
              <a:rPr lang="en-US" sz="800" b="0" dirty="0">
                <a:solidFill>
                  <a:schemeClr val="tx1"/>
                </a:solidFill>
                <a:effectLst/>
                <a:latin typeface="Courier New" panose="02070309020205020404" pitchFamily="49" charset="0"/>
                <a:cs typeface="Courier New" panose="02070309020205020404" pitchFamily="49" charset="0"/>
              </a:rPr>
              <a:t>  (SELECT COUNT(*) FROM q1 WHERE </a:t>
            </a:r>
            <a:r>
              <a:rPr lang="en-US" sz="800" b="0" dirty="0" err="1">
                <a:solidFill>
                  <a:schemeClr val="tx1"/>
                </a:solidFill>
                <a:effectLst/>
                <a:latin typeface="Courier New" panose="02070309020205020404" pitchFamily="49" charset="0"/>
                <a:cs typeface="Courier New" panose="02070309020205020404" pitchFamily="49" charset="0"/>
              </a:rPr>
              <a:t>is_purchase</a:t>
            </a:r>
            <a:r>
              <a:rPr lang="en-US" sz="800" b="0" dirty="0">
                <a:solidFill>
                  <a:schemeClr val="tx1"/>
                </a:solidFill>
                <a:effectLst/>
                <a:latin typeface="Courier New" panose="02070309020205020404" pitchFamily="49" charset="0"/>
                <a:cs typeface="Courier New" panose="02070309020205020404" pitchFamily="49" charset="0"/>
              </a:rPr>
              <a:t> = 'True’) </a:t>
            </a:r>
          </a:p>
          <a:p>
            <a:r>
              <a:rPr lang="en-US" sz="800" b="0" dirty="0">
                <a:solidFill>
                  <a:schemeClr val="tx1"/>
                </a:solidFill>
                <a:effectLst/>
                <a:latin typeface="Courier New" panose="02070309020205020404" pitchFamily="49" charset="0"/>
                <a:cs typeface="Courier New" panose="02070309020205020404" pitchFamily="49" charset="0"/>
              </a:rPr>
              <a:t>as </a:t>
            </a:r>
            <a:r>
              <a:rPr lang="en-US" sz="800" b="0" dirty="0" err="1">
                <a:solidFill>
                  <a:schemeClr val="tx1"/>
                </a:solidFill>
                <a:effectLst/>
                <a:latin typeface="Courier New" panose="02070309020205020404" pitchFamily="49" charset="0"/>
                <a:cs typeface="Courier New" panose="02070309020205020404" pitchFamily="49" charset="0"/>
              </a:rPr>
              <a:t>total_purchases</a:t>
            </a:r>
            <a:r>
              <a:rPr lang="en-US" sz="800" b="0" dirty="0">
                <a:solidFill>
                  <a:schemeClr val="tx1"/>
                </a:solidFill>
                <a:effectLst/>
                <a:latin typeface="Courier New" panose="02070309020205020404" pitchFamily="49" charset="0"/>
                <a:cs typeface="Courier New" panose="02070309020205020404" pitchFamily="49" charset="0"/>
              </a:rPr>
              <a:t>,</a:t>
            </a:r>
          </a:p>
          <a:p>
            <a:r>
              <a:rPr lang="en-US" sz="800" b="0" dirty="0">
                <a:solidFill>
                  <a:schemeClr val="tx1"/>
                </a:solidFill>
                <a:effectLst/>
                <a:latin typeface="Courier New" panose="02070309020205020404" pitchFamily="49" charset="0"/>
                <a:cs typeface="Courier New" panose="02070309020205020404" pitchFamily="49" charset="0"/>
              </a:rPr>
              <a:t>  (SELECT COUNT(*) FROM q1 WHERE </a:t>
            </a:r>
            <a:r>
              <a:rPr lang="en-US" sz="800" b="0" dirty="0" err="1">
                <a:solidFill>
                  <a:schemeClr val="tx1"/>
                </a:solidFill>
                <a:effectLst/>
                <a:latin typeface="Courier New" panose="02070309020205020404" pitchFamily="49" charset="0"/>
                <a:cs typeface="Courier New" panose="02070309020205020404" pitchFamily="49" charset="0"/>
              </a:rPr>
              <a:t>number_of_pairs</a:t>
            </a:r>
            <a:r>
              <a:rPr lang="en-US" sz="800" b="0" dirty="0">
                <a:solidFill>
                  <a:schemeClr val="tx1"/>
                </a:solidFill>
                <a:effectLst/>
                <a:latin typeface="Courier New" panose="02070309020205020404" pitchFamily="49" charset="0"/>
                <a:cs typeface="Courier New" panose="02070309020205020404" pitchFamily="49" charset="0"/>
              </a:rPr>
              <a:t> = '3’ </a:t>
            </a:r>
          </a:p>
          <a:p>
            <a:r>
              <a:rPr lang="en-US" sz="800" b="0" dirty="0">
                <a:solidFill>
                  <a:schemeClr val="tx1"/>
                </a:solidFill>
                <a:effectLst/>
                <a:latin typeface="Courier New" panose="02070309020205020404" pitchFamily="49" charset="0"/>
                <a:cs typeface="Courier New" panose="02070309020205020404" pitchFamily="49" charset="0"/>
              </a:rPr>
              <a:t>AND </a:t>
            </a:r>
            <a:r>
              <a:rPr lang="en-US" sz="800" b="0" dirty="0" err="1">
                <a:solidFill>
                  <a:schemeClr val="tx1"/>
                </a:solidFill>
                <a:effectLst/>
                <a:latin typeface="Courier New" panose="02070309020205020404" pitchFamily="49" charset="0"/>
                <a:cs typeface="Courier New" panose="02070309020205020404" pitchFamily="49" charset="0"/>
              </a:rPr>
              <a:t>is_purchase</a:t>
            </a:r>
            <a:r>
              <a:rPr lang="en-US" sz="800" b="0" dirty="0">
                <a:solidFill>
                  <a:schemeClr val="tx1"/>
                </a:solidFill>
                <a:effectLst/>
                <a:latin typeface="Courier New" panose="02070309020205020404" pitchFamily="49" charset="0"/>
                <a:cs typeface="Courier New" panose="02070309020205020404" pitchFamily="49" charset="0"/>
              </a:rPr>
              <a:t> = 'True') as </a:t>
            </a:r>
            <a:r>
              <a:rPr lang="en-US" sz="800" b="0" dirty="0" err="1">
                <a:solidFill>
                  <a:schemeClr val="tx1"/>
                </a:solidFill>
                <a:effectLst/>
                <a:latin typeface="Courier New" panose="02070309020205020404" pitchFamily="49" charset="0"/>
                <a:cs typeface="Courier New" panose="02070309020205020404" pitchFamily="49" charset="0"/>
              </a:rPr>
              <a:t>three_pair_purchases</a:t>
            </a:r>
            <a:r>
              <a:rPr lang="en-US" sz="800" b="0" dirty="0">
                <a:solidFill>
                  <a:schemeClr val="tx1"/>
                </a:solidFill>
                <a:effectLst/>
                <a:latin typeface="Courier New" panose="02070309020205020404" pitchFamily="49" charset="0"/>
                <a:cs typeface="Courier New" panose="02070309020205020404" pitchFamily="49" charset="0"/>
              </a:rPr>
              <a:t>,</a:t>
            </a:r>
          </a:p>
          <a:p>
            <a:r>
              <a:rPr lang="en-US" sz="800" b="0" dirty="0">
                <a:solidFill>
                  <a:schemeClr val="tx1"/>
                </a:solidFill>
                <a:effectLst/>
                <a:latin typeface="Courier New" panose="02070309020205020404" pitchFamily="49" charset="0"/>
                <a:cs typeface="Courier New" panose="02070309020205020404" pitchFamily="49" charset="0"/>
              </a:rPr>
              <a:t>  (SELECT COUNT(*) FROM q1 WHERE </a:t>
            </a:r>
            <a:r>
              <a:rPr lang="en-US" sz="800" b="0" dirty="0" err="1">
                <a:solidFill>
                  <a:schemeClr val="tx1"/>
                </a:solidFill>
                <a:effectLst/>
                <a:latin typeface="Courier New" panose="02070309020205020404" pitchFamily="49" charset="0"/>
                <a:cs typeface="Courier New" panose="02070309020205020404" pitchFamily="49" charset="0"/>
              </a:rPr>
              <a:t>number_of_pairs</a:t>
            </a:r>
            <a:r>
              <a:rPr lang="en-US" sz="800" b="0" dirty="0">
                <a:solidFill>
                  <a:schemeClr val="tx1"/>
                </a:solidFill>
                <a:effectLst/>
                <a:latin typeface="Courier New" panose="02070309020205020404" pitchFamily="49" charset="0"/>
                <a:cs typeface="Courier New" panose="02070309020205020404" pitchFamily="49" charset="0"/>
              </a:rPr>
              <a:t> = '5’ </a:t>
            </a:r>
          </a:p>
          <a:p>
            <a:r>
              <a:rPr lang="en-US" sz="800" b="0" dirty="0">
                <a:solidFill>
                  <a:schemeClr val="tx1"/>
                </a:solidFill>
                <a:effectLst/>
                <a:latin typeface="Courier New" panose="02070309020205020404" pitchFamily="49" charset="0"/>
                <a:cs typeface="Courier New" panose="02070309020205020404" pitchFamily="49" charset="0"/>
              </a:rPr>
              <a:t>AND </a:t>
            </a:r>
            <a:r>
              <a:rPr lang="en-US" sz="800" b="0" dirty="0" err="1">
                <a:solidFill>
                  <a:schemeClr val="tx1"/>
                </a:solidFill>
                <a:effectLst/>
                <a:latin typeface="Courier New" panose="02070309020205020404" pitchFamily="49" charset="0"/>
                <a:cs typeface="Courier New" panose="02070309020205020404" pitchFamily="49" charset="0"/>
              </a:rPr>
              <a:t>is_purchase</a:t>
            </a:r>
            <a:r>
              <a:rPr lang="en-US" sz="800" b="0" dirty="0">
                <a:solidFill>
                  <a:schemeClr val="tx1"/>
                </a:solidFill>
                <a:effectLst/>
                <a:latin typeface="Courier New" panose="02070309020205020404" pitchFamily="49" charset="0"/>
                <a:cs typeface="Courier New" panose="02070309020205020404" pitchFamily="49" charset="0"/>
              </a:rPr>
              <a:t> = 'True') as </a:t>
            </a:r>
            <a:r>
              <a:rPr lang="en-US" sz="800" b="0" dirty="0" err="1">
                <a:solidFill>
                  <a:schemeClr val="tx1"/>
                </a:solidFill>
                <a:effectLst/>
                <a:latin typeface="Courier New" panose="02070309020205020404" pitchFamily="49" charset="0"/>
                <a:cs typeface="Courier New" panose="02070309020205020404" pitchFamily="49" charset="0"/>
              </a:rPr>
              <a:t>five_pair_purchases</a:t>
            </a:r>
            <a:endParaRPr lang="en-US" sz="800" b="0" dirty="0">
              <a:solidFill>
                <a:schemeClr val="tx1"/>
              </a:solidFill>
              <a:effectLst/>
              <a:latin typeface="Courier New" panose="02070309020205020404" pitchFamily="49" charset="0"/>
              <a:cs typeface="Courier New" panose="02070309020205020404" pitchFamily="49" charset="0"/>
            </a:endParaRPr>
          </a:p>
          <a:p>
            <a:r>
              <a:rPr lang="en-US" sz="800" b="0" dirty="0">
                <a:solidFill>
                  <a:schemeClr val="tx1"/>
                </a:solidFill>
                <a:effectLst/>
                <a:latin typeface="Courier New" panose="02070309020205020404" pitchFamily="49" charset="0"/>
                <a:cs typeface="Courier New" panose="02070309020205020404" pitchFamily="49" charset="0"/>
              </a:rPr>
              <a:t>FROM q1;</a:t>
            </a:r>
          </a:p>
          <a:p>
            <a:pPr marL="0" lvl="0" indent="0" rtl="0">
              <a:spcBef>
                <a:spcPts val="0"/>
              </a:spcBef>
              <a:spcAft>
                <a:spcPts val="0"/>
              </a:spcAft>
              <a:buNone/>
            </a:pPr>
            <a:endParaRPr sz="1000" dirty="0">
              <a:latin typeface="Courier New"/>
              <a:ea typeface="Courier New"/>
              <a:cs typeface="Courier New"/>
              <a:sym typeface="Courier New"/>
            </a:endParaRPr>
          </a:p>
        </p:txBody>
      </p:sp>
      <p:sp>
        <p:nvSpPr>
          <p:cNvPr id="324" name="Shape 324"/>
          <p:cNvSpPr txBox="1"/>
          <p:nvPr/>
        </p:nvSpPr>
        <p:spPr>
          <a:xfrm>
            <a:off x="177974" y="659577"/>
            <a:ext cx="4084744" cy="301146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100" dirty="0">
                <a:latin typeface="Roboto"/>
                <a:ea typeface="Roboto"/>
                <a:cs typeface="Roboto"/>
                <a:sym typeface="Roboto"/>
              </a:rPr>
              <a:t>Here we see how, using the previously joined tables, we can extract meaningful insights. The query on the right takes the columns for purchase (true or false) and compares that with the columns for # of pairs tried on. The resulting table below clearly shows that customers who received 5 pairs to try on were almost 50% more likely to make a purchase. </a:t>
            </a:r>
            <a:r>
              <a:rPr lang="en-US" sz="1100" dirty="0" err="1">
                <a:latin typeface="Roboto"/>
                <a:ea typeface="Roboto"/>
                <a:cs typeface="Roboto"/>
                <a:sym typeface="Roboto"/>
              </a:rPr>
              <a:t>Warby</a:t>
            </a:r>
            <a:r>
              <a:rPr lang="en-US" sz="1100" dirty="0">
                <a:latin typeface="Roboto"/>
                <a:ea typeface="Roboto"/>
                <a:cs typeface="Roboto"/>
                <a:sym typeface="Roboto"/>
              </a:rPr>
              <a:t> Parker should consider sending everyone 5 pairs to try on.</a:t>
            </a:r>
          </a:p>
          <a:p>
            <a:pPr lvl="0">
              <a:lnSpc>
                <a:spcPct val="115000"/>
              </a:lnSpc>
              <a:buClr>
                <a:schemeClr val="dk1"/>
              </a:buClr>
              <a:buSzPts val="1100"/>
            </a:pPr>
            <a:endParaRPr lang="en-US" sz="1100" dirty="0">
              <a:latin typeface="Roboto"/>
              <a:ea typeface="Roboto"/>
              <a:cs typeface="Roboto"/>
              <a:sym typeface="Roboto"/>
            </a:endParaRPr>
          </a:p>
          <a:p>
            <a:pPr lvl="0">
              <a:lnSpc>
                <a:spcPct val="115000"/>
              </a:lnSpc>
              <a:buClr>
                <a:schemeClr val="dk1"/>
              </a:buClr>
              <a:buSzPts val="1100"/>
            </a:pPr>
            <a:r>
              <a:rPr lang="en-US" sz="1100" dirty="0">
                <a:latin typeface="Roboto"/>
                <a:ea typeface="Roboto"/>
                <a:cs typeface="Roboto"/>
                <a:sym typeface="Roboto"/>
              </a:rPr>
              <a:t>This table also shows that, of those who received a user id, only 75% tried on any glasses. A fact that reveals some room for improvement in the conversion rate between the initial survey and the try-on step.</a:t>
            </a:r>
            <a:endParaRPr sz="1100" dirty="0">
              <a:latin typeface="Roboto"/>
              <a:ea typeface="Roboto"/>
              <a:cs typeface="Roboto"/>
              <a:sym typeface="Roboto"/>
            </a:endParaRPr>
          </a:p>
        </p:txBody>
      </p:sp>
      <p:graphicFrame>
        <p:nvGraphicFramePr>
          <p:cNvPr id="2" name="Table 1">
            <a:extLst>
              <a:ext uri="{FF2B5EF4-FFF2-40B4-BE49-F238E27FC236}">
                <a16:creationId xmlns:a16="http://schemas.microsoft.com/office/drawing/2014/main" id="{0DBFA102-4365-4165-A224-399BC116DB79}"/>
              </a:ext>
            </a:extLst>
          </p:cNvPr>
          <p:cNvGraphicFramePr>
            <a:graphicFrameLocks noGrp="1"/>
          </p:cNvGraphicFramePr>
          <p:nvPr>
            <p:extLst>
              <p:ext uri="{D42A27DB-BD31-4B8C-83A1-F6EECF244321}">
                <p14:modId xmlns:p14="http://schemas.microsoft.com/office/powerpoint/2010/main" val="3177903363"/>
              </p:ext>
            </p:extLst>
          </p:nvPr>
        </p:nvGraphicFramePr>
        <p:xfrm>
          <a:off x="177973" y="3721455"/>
          <a:ext cx="4084745" cy="762467"/>
        </p:xfrm>
        <a:graphic>
          <a:graphicData uri="http://schemas.openxmlformats.org/drawingml/2006/table">
            <a:tbl>
              <a:tblPr/>
              <a:tblGrid>
                <a:gridCol w="776506">
                  <a:extLst>
                    <a:ext uri="{9D8B030D-6E8A-4147-A177-3AD203B41FA5}">
                      <a16:colId xmlns:a16="http://schemas.microsoft.com/office/drawing/2014/main" val="1943738796"/>
                    </a:ext>
                  </a:extLst>
                </a:gridCol>
                <a:gridCol w="792684">
                  <a:extLst>
                    <a:ext uri="{9D8B030D-6E8A-4147-A177-3AD203B41FA5}">
                      <a16:colId xmlns:a16="http://schemas.microsoft.com/office/drawing/2014/main" val="757039691"/>
                    </a:ext>
                  </a:extLst>
                </a:gridCol>
                <a:gridCol w="812904">
                  <a:extLst>
                    <a:ext uri="{9D8B030D-6E8A-4147-A177-3AD203B41FA5}">
                      <a16:colId xmlns:a16="http://schemas.microsoft.com/office/drawing/2014/main" val="3217472179"/>
                    </a:ext>
                  </a:extLst>
                </a:gridCol>
                <a:gridCol w="861436">
                  <a:extLst>
                    <a:ext uri="{9D8B030D-6E8A-4147-A177-3AD203B41FA5}">
                      <a16:colId xmlns:a16="http://schemas.microsoft.com/office/drawing/2014/main" val="2979858839"/>
                    </a:ext>
                  </a:extLst>
                </a:gridCol>
                <a:gridCol w="841215">
                  <a:extLst>
                    <a:ext uri="{9D8B030D-6E8A-4147-A177-3AD203B41FA5}">
                      <a16:colId xmlns:a16="http://schemas.microsoft.com/office/drawing/2014/main" val="1772795922"/>
                    </a:ext>
                  </a:extLst>
                </a:gridCol>
              </a:tblGrid>
              <a:tr h="519362">
                <a:tc>
                  <a:txBody>
                    <a:body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COUNT (</a:t>
                      </a:r>
                      <a:r>
                        <a:rPr lang="en-US" sz="1200" b="0" i="0" u="none" strike="noStrike" dirty="0" err="1">
                          <a:solidFill>
                            <a:srgbClr val="000000"/>
                          </a:solidFill>
                          <a:effectLst/>
                          <a:latin typeface="Segoe UI" panose="020B0502040204020203" pitchFamily="34" charset="0"/>
                          <a:cs typeface="Segoe UI" panose="020B0502040204020203" pitchFamily="34" charset="0"/>
                        </a:rPr>
                        <a:t>user_id</a:t>
                      </a:r>
                      <a:r>
                        <a:rPr lang="en-US" sz="1200" b="0" i="0" u="none" strike="noStrike" dirty="0">
                          <a:solidFill>
                            <a:srgbClr val="000000"/>
                          </a:solidFill>
                          <a:effectLst/>
                          <a:latin typeface="Segoe UI" panose="020B0502040204020203" pitchFamily="34" charset="0"/>
                          <a:cs typeface="Segoe UI" panose="020B0502040204020203" pitchFamily="34" charset="0"/>
                        </a:rPr>
                        <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tc>
                  <a:txBody>
                    <a:body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total      tried on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tc>
                  <a:txBody>
                    <a:body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total purchases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tc>
                  <a:txBody>
                    <a:body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three pair purchases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tc>
                  <a:txBody>
                    <a:bodyPr/>
                    <a:lstStyle/>
                    <a:p>
                      <a:pPr algn="l" fontAlgn="b"/>
                      <a:r>
                        <a:rPr lang="en-US" sz="1200" b="0" i="0" u="none" strike="noStrike" dirty="0">
                          <a:solidFill>
                            <a:srgbClr val="000000"/>
                          </a:solidFill>
                          <a:effectLst/>
                          <a:latin typeface="Segoe UI" panose="020B0502040204020203" pitchFamily="34" charset="0"/>
                          <a:cs typeface="Segoe UI" panose="020B0502040204020203" pitchFamily="34" charset="0"/>
                        </a:rPr>
                        <a:t>five pair    purchases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BDBDB"/>
                    </a:solidFill>
                  </a:tcPr>
                </a:tc>
                <a:extLst>
                  <a:ext uri="{0D108BD9-81ED-4DB2-BD59-A6C34878D82A}">
                    <a16:rowId xmlns:a16="http://schemas.microsoft.com/office/drawing/2014/main" val="1190744236"/>
                  </a:ext>
                </a:extLst>
              </a:tr>
              <a:tr h="243105">
                <a:tc>
                  <a:txBody>
                    <a:bodyPr/>
                    <a:lstStyle/>
                    <a:p>
                      <a:pPr algn="r" fontAlgn="b"/>
                      <a:r>
                        <a:rPr lang="en-US" sz="1200" b="0" i="0" u="none" strike="noStrike">
                          <a:solidFill>
                            <a:srgbClr val="000000"/>
                          </a:solidFill>
                          <a:effectLst/>
                          <a:latin typeface="Segoe UI" panose="020B0502040204020203" pitchFamily="34" charset="0"/>
                          <a:cs typeface="Segoe UI" panose="020B0502040204020203" pitchFamily="34" charset="0"/>
                        </a:rPr>
                        <a:t>1000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r" fontAlgn="b"/>
                      <a:r>
                        <a:rPr lang="en-US" sz="1200" b="0" i="0" u="none" strike="noStrike">
                          <a:solidFill>
                            <a:srgbClr val="000000"/>
                          </a:solidFill>
                          <a:effectLst/>
                          <a:latin typeface="Segoe UI" panose="020B0502040204020203" pitchFamily="34" charset="0"/>
                          <a:cs typeface="Segoe UI" panose="020B0502040204020203" pitchFamily="34" charset="0"/>
                        </a:rPr>
                        <a:t>750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r" fontAlgn="b"/>
                      <a:r>
                        <a:rPr lang="en-US" sz="1200" b="0" i="0" u="none" strike="noStrike">
                          <a:solidFill>
                            <a:srgbClr val="000000"/>
                          </a:solidFill>
                          <a:effectLst/>
                          <a:latin typeface="Segoe UI" panose="020B0502040204020203" pitchFamily="34" charset="0"/>
                          <a:cs typeface="Segoe UI" panose="020B0502040204020203" pitchFamily="34" charset="0"/>
                        </a:rPr>
                        <a:t>495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r" fontAlgn="b"/>
                      <a:r>
                        <a:rPr lang="en-US" sz="1200" b="0" i="0" u="none" strike="noStrike">
                          <a:solidFill>
                            <a:srgbClr val="000000"/>
                          </a:solidFill>
                          <a:effectLst/>
                          <a:latin typeface="Segoe UI" panose="020B0502040204020203" pitchFamily="34" charset="0"/>
                          <a:cs typeface="Segoe UI" panose="020B0502040204020203" pitchFamily="34" charset="0"/>
                        </a:rPr>
                        <a:t>201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r" fontAlgn="b"/>
                      <a:r>
                        <a:rPr lang="en-US" sz="1200" b="0" i="0" u="none" strike="noStrike" dirty="0">
                          <a:solidFill>
                            <a:srgbClr val="000000"/>
                          </a:solidFill>
                          <a:effectLst/>
                          <a:latin typeface="Segoe UI" panose="020B0502040204020203" pitchFamily="34" charset="0"/>
                          <a:cs typeface="Segoe UI" panose="020B0502040204020203" pitchFamily="34" charset="0"/>
                        </a:rPr>
                        <a:t>294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423595820"/>
                  </a:ext>
                </a:extLst>
              </a:tr>
            </a:tbl>
          </a:graphicData>
        </a:graphic>
      </p:graphicFrame>
    </p:spTree>
    <p:extLst>
      <p:ext uri="{BB962C8B-B14F-4D97-AF65-F5344CB8AC3E}">
        <p14:creationId xmlns:p14="http://schemas.microsoft.com/office/powerpoint/2010/main" val="22264957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81180C4D8C5AF40904C10B4505EC9D8" ma:contentTypeVersion="4" ma:contentTypeDescription="Create a new document." ma:contentTypeScope="" ma:versionID="6f27a9721de458bd970b965753043440">
  <xsd:schema xmlns:xsd="http://www.w3.org/2001/XMLSchema" xmlns:xs="http://www.w3.org/2001/XMLSchema" xmlns:p="http://schemas.microsoft.com/office/2006/metadata/properties" xmlns:ns3="361a4513-6ab7-47a3-91c4-e640ac270c87" targetNamespace="http://schemas.microsoft.com/office/2006/metadata/properties" ma:root="true" ma:fieldsID="9f2da099b808c8e0bcee2290c2970e51" ns3:_="">
    <xsd:import namespace="361a4513-6ab7-47a3-91c4-e640ac270c8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61a4513-6ab7-47a3-91c4-e640ac270c8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8B4DEEB-9D1B-43DF-BE77-E7470340749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61a4513-6ab7-47a3-91c4-e640ac270c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58B11FF-D82C-45A7-B94D-76A392268CDF}">
  <ds:schemaRefs>
    <ds:schemaRef ds:uri="http://schemas.microsoft.com/sharepoint/v3/contenttype/forms"/>
  </ds:schemaRefs>
</ds:datastoreItem>
</file>

<file path=customXml/itemProps3.xml><?xml version="1.0" encoding="utf-8"?>
<ds:datastoreItem xmlns:ds="http://schemas.openxmlformats.org/officeDocument/2006/customXml" ds:itemID="{4E3E407E-F3C5-4399-9EED-3143172E029E}">
  <ds:schemaRefs>
    <ds:schemaRef ds:uri="361a4513-6ab7-47a3-91c4-e640ac270c87"/>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249</TotalTime>
  <Words>1448</Words>
  <Application>Microsoft Office PowerPoint</Application>
  <PresentationFormat>On-screen Show (16:9)</PresentationFormat>
  <Paragraphs>222</Paragraphs>
  <Slides>10</Slides>
  <Notes>9</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10</vt:i4>
      </vt:variant>
    </vt:vector>
  </HeadingPairs>
  <TitlesOfParts>
    <vt:vector size="22" baseType="lpstr">
      <vt:lpstr>Segoe UI</vt:lpstr>
      <vt:lpstr>Dosis</vt:lpstr>
      <vt:lpstr>Arial</vt:lpstr>
      <vt:lpstr>Roboto Black</vt:lpstr>
      <vt:lpstr>Roboto</vt:lpstr>
      <vt:lpstr>Monaco</vt:lpstr>
      <vt:lpstr>Roboto Thin</vt:lpstr>
      <vt:lpstr>Apercu</vt:lpstr>
      <vt:lpstr>Courier New</vt:lpstr>
      <vt:lpstr>Simple Light</vt:lpstr>
      <vt:lpstr>Simple Light</vt:lpstr>
      <vt:lpstr>Simple Light</vt:lpstr>
      <vt:lpstr>SQL Project Templates</vt:lpstr>
      <vt:lpstr>PowerPoint Presentation</vt:lpstr>
      <vt:lpstr>Project Summary</vt:lpstr>
      <vt:lpstr>Client Needs to Know…</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cp:lastModifiedBy>Ben Ritter</cp:lastModifiedBy>
  <cp:revision>22</cp:revision>
  <dcterms:modified xsi:type="dcterms:W3CDTF">2021-02-26T18:29:47Z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0x010100981180C4D8C5AF40904C10B4505EC9D8</vt:lpwstr>
  </property>
</Properties>
</file>